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imes New Roman Bold" charset="1" panose="02030802070405020303"/>
      <p:regular r:id="rId21"/>
    </p:embeddedFont>
    <p:embeddedFont>
      <p:font typeface="Times New Roman" charset="1" panose="02030502070405020303"/>
      <p:regular r:id="rId22"/>
    </p:embeddedFont>
    <p:embeddedFont>
      <p:font typeface="Times New Roman Ultra-Bold" charset="1" panose="02030902070405020303"/>
      <p:regular r:id="rId23"/>
    </p:embeddedFont>
    <p:embeddedFont>
      <p:font typeface="DM Sans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aisyui.com/components/" TargetMode="External" Type="http://schemas.openxmlformats.org/officeDocument/2006/relationships/hyperlink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https://www.who.int/publications/i/item/9789241565697" TargetMode="External" Type="http://schemas.openxmlformats.org/officeDocument/2006/relationships/hyperlink"/><Relationship Id="rId6" Target="https://www.php.net/manual/en/" TargetMode="External" Type="http://schemas.openxmlformats.org/officeDocument/2006/relationships/hyperlink"/><Relationship Id="rId7" Target="https://dev.mysql.com/doc/" TargetMode="External" Type="http://schemas.openxmlformats.org/officeDocument/2006/relationships/hyperlink"/><Relationship Id="rId8" Target="https://www.w3schools.com" TargetMode="External" Type="http://schemas.openxmlformats.org/officeDocument/2006/relationships/hyperlink"/><Relationship Id="rId9" Target="https://tailwindui.com/documentation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2611" y="-4293017"/>
            <a:ext cx="19193223" cy="18873034"/>
            <a:chOff x="0" y="0"/>
            <a:chExt cx="25590964" cy="25164045"/>
          </a:xfrm>
        </p:grpSpPr>
        <p:sp>
          <p:nvSpPr>
            <p:cNvPr name="Freeform 3" id="3"/>
            <p:cNvSpPr/>
            <p:nvPr/>
          </p:nvSpPr>
          <p:spPr>
            <a:xfrm flipH="true" flipV="false" rot="-4319139">
              <a:off x="2893231" y="2347138"/>
              <a:ext cx="19804501" cy="20469768"/>
            </a:xfrm>
            <a:custGeom>
              <a:avLst/>
              <a:gdLst/>
              <a:ahLst/>
              <a:cxnLst/>
              <a:rect r="r" b="b" t="t" l="l"/>
              <a:pathLst>
                <a:path h="20469768" w="19804501">
                  <a:moveTo>
                    <a:pt x="19804501" y="0"/>
                  </a:moveTo>
                  <a:lnTo>
                    <a:pt x="0" y="0"/>
                  </a:lnTo>
                  <a:lnTo>
                    <a:pt x="0" y="20469769"/>
                  </a:lnTo>
                  <a:lnTo>
                    <a:pt x="19804501" y="20469769"/>
                  </a:lnTo>
                  <a:lnTo>
                    <a:pt x="19804501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AutoShape 4" id="4"/>
            <p:cNvSpPr/>
            <p:nvPr/>
          </p:nvSpPr>
          <p:spPr>
            <a:xfrm>
              <a:off x="1975080" y="11831610"/>
              <a:ext cx="21640800" cy="635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710516" y="5724023"/>
              <a:ext cx="14169927" cy="2871208"/>
            </a:xfrm>
            <a:custGeom>
              <a:avLst/>
              <a:gdLst/>
              <a:ahLst/>
              <a:cxnLst/>
              <a:rect r="r" b="b" t="t" l="l"/>
              <a:pathLst>
                <a:path h="2871208" w="14169927">
                  <a:moveTo>
                    <a:pt x="0" y="0"/>
                  </a:moveTo>
                  <a:lnTo>
                    <a:pt x="14169927" y="0"/>
                  </a:lnTo>
                  <a:lnTo>
                    <a:pt x="14169927" y="2871208"/>
                  </a:lnTo>
                  <a:lnTo>
                    <a:pt x="0" y="2871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271" t="-3013" r="-7481" b="-1506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125735" y="9986935"/>
              <a:ext cx="11339489" cy="134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Blood Bank And Donation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8989552" y="12371339"/>
              <a:ext cx="0" cy="3479419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9710495" y="13031337"/>
              <a:ext cx="9757577" cy="286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Lecturer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Department of Computer Science and Engineering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Port City International University.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710495" y="12199910"/>
              <a:ext cx="9757577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Shafayet Nur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122887" y="13326824"/>
              <a:ext cx="2145722" cy="1444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Course Teacher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021824" y="16777837"/>
              <a:ext cx="13547312" cy="1339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8"/>
                </a:lnSpc>
                <a:spcBef>
                  <a:spcPct val="0"/>
                </a:spcBef>
              </a:pPr>
              <a:r>
                <a:rPr lang="en-US" sz="28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This proposal project is submitted as a partial fulfillment of the requirement for the Software Engineering Course (Sessional).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4555" y="886660"/>
            <a:ext cx="15798891" cy="9400340"/>
          </a:xfrm>
          <a:custGeom>
            <a:avLst/>
            <a:gdLst/>
            <a:ahLst/>
            <a:cxnLst/>
            <a:rect r="r" b="b" t="t" l="l"/>
            <a:pathLst>
              <a:path h="9400340" w="15798891">
                <a:moveTo>
                  <a:pt x="0" y="0"/>
                </a:moveTo>
                <a:lnTo>
                  <a:pt x="15798890" y="0"/>
                </a:lnTo>
                <a:lnTo>
                  <a:pt x="15798890" y="9400340"/>
                </a:lnTo>
                <a:lnTo>
                  <a:pt x="0" y="9400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0160"/>
            <a:ext cx="5757077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Flow Chart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34330">
            <a:off x="8735911" y="-5500518"/>
            <a:ext cx="12220904" cy="12190352"/>
          </a:xfrm>
          <a:custGeom>
            <a:avLst/>
            <a:gdLst/>
            <a:ahLst/>
            <a:cxnLst/>
            <a:rect r="r" b="b" t="t" l="l"/>
            <a:pathLst>
              <a:path h="12190352" w="12220904">
                <a:moveTo>
                  <a:pt x="0" y="0"/>
                </a:moveTo>
                <a:lnTo>
                  <a:pt x="12220904" y="0"/>
                </a:lnTo>
                <a:lnTo>
                  <a:pt x="12220904" y="12190352"/>
                </a:lnTo>
                <a:lnTo>
                  <a:pt x="0" y="1219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5541" y="4289165"/>
            <a:ext cx="4984471" cy="192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828"/>
              </a:lnSpc>
              <a:spcBef>
                <a:spcPct val="0"/>
              </a:spcBef>
            </a:pPr>
            <a:r>
              <a:rPr lang="en-US" b="true" sz="703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 and Functionality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53903">
            <a:off x="-3923642" y="-4142354"/>
            <a:ext cx="9683458" cy="7446217"/>
          </a:xfrm>
          <a:custGeom>
            <a:avLst/>
            <a:gdLst/>
            <a:ahLst/>
            <a:cxnLst/>
            <a:rect r="r" b="b" t="t" l="l"/>
            <a:pathLst>
              <a:path h="7446217" w="9683458">
                <a:moveTo>
                  <a:pt x="0" y="0"/>
                </a:moveTo>
                <a:lnTo>
                  <a:pt x="9683457" y="0"/>
                </a:lnTo>
                <a:lnTo>
                  <a:pt x="9683457" y="7446217"/>
                </a:lnTo>
                <a:lnTo>
                  <a:pt x="0" y="7446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041" r="0" b="-1237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37265" y="1379427"/>
            <a:ext cx="9777094" cy="7739603"/>
            <a:chOff x="0" y="0"/>
            <a:chExt cx="13036125" cy="1031947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114282"/>
              <a:ext cx="6208233" cy="9205189"/>
              <a:chOff x="0" y="0"/>
              <a:chExt cx="1142020" cy="16933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42020" cy="1693318"/>
              </a:xfrm>
              <a:custGeom>
                <a:avLst/>
                <a:gdLst/>
                <a:ahLst/>
                <a:cxnLst/>
                <a:rect r="r" b="b" t="t" l="l"/>
                <a:pathLst>
                  <a:path h="1693318" w="1142020">
                    <a:moveTo>
                      <a:pt x="0" y="0"/>
                    </a:moveTo>
                    <a:lnTo>
                      <a:pt x="1142020" y="0"/>
                    </a:lnTo>
                    <a:lnTo>
                      <a:pt x="1142020" y="1693318"/>
                    </a:lnTo>
                    <a:lnTo>
                      <a:pt x="0" y="1693318"/>
                    </a:lnTo>
                    <a:close/>
                  </a:path>
                </a:pathLst>
              </a:custGeom>
              <a:solidFill>
                <a:srgbClr val="8ED7E8"/>
              </a:solidFill>
              <a:ln w="19050" cap="sq">
                <a:solidFill>
                  <a:srgbClr val="40404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142020" cy="17218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8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827892" y="0"/>
              <a:ext cx="6208233" cy="9205189"/>
              <a:chOff x="0" y="0"/>
              <a:chExt cx="1142020" cy="16933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142020" cy="1693318"/>
              </a:xfrm>
              <a:custGeom>
                <a:avLst/>
                <a:gdLst/>
                <a:ahLst/>
                <a:cxnLst/>
                <a:rect r="r" b="b" t="t" l="l"/>
                <a:pathLst>
                  <a:path h="1693318" w="1142020">
                    <a:moveTo>
                      <a:pt x="0" y="0"/>
                    </a:moveTo>
                    <a:lnTo>
                      <a:pt x="1142020" y="0"/>
                    </a:lnTo>
                    <a:lnTo>
                      <a:pt x="1142020" y="1693318"/>
                    </a:lnTo>
                    <a:lnTo>
                      <a:pt x="0" y="1693318"/>
                    </a:lnTo>
                    <a:close/>
                  </a:path>
                </a:pathLst>
              </a:custGeom>
              <a:solidFill>
                <a:srgbClr val="E9C7C6"/>
              </a:solidFill>
              <a:ln w="19050" cap="sq">
                <a:solidFill>
                  <a:srgbClr val="40404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1142020" cy="17218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8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6864246" y="3029502"/>
              <a:ext cx="6171879" cy="0"/>
            </a:xfrm>
            <a:prstGeom prst="line">
              <a:avLst/>
            </a:prstGeom>
            <a:ln cap="rnd" w="50800">
              <a:solidFill>
                <a:srgbClr val="404040"/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5400000">
              <a:off x="1366221" y="4842012"/>
              <a:ext cx="10303683" cy="619659"/>
              <a:chOff x="0" y="0"/>
              <a:chExt cx="1895389" cy="11398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95389" cy="113988"/>
              </a:xfrm>
              <a:custGeom>
                <a:avLst/>
                <a:gdLst/>
                <a:ahLst/>
                <a:cxnLst/>
                <a:rect r="r" b="b" t="t" l="l"/>
                <a:pathLst>
                  <a:path h="113988" w="1895389">
                    <a:moveTo>
                      <a:pt x="1692189" y="0"/>
                    </a:moveTo>
                    <a:lnTo>
                      <a:pt x="0" y="0"/>
                    </a:lnTo>
                    <a:lnTo>
                      <a:pt x="203200" y="113988"/>
                    </a:lnTo>
                    <a:lnTo>
                      <a:pt x="1895389" y="113988"/>
                    </a:lnTo>
                    <a:lnTo>
                      <a:pt x="1692189" y="0"/>
                    </a:lnTo>
                    <a:close/>
                  </a:path>
                </a:pathLst>
              </a:custGeom>
              <a:solidFill>
                <a:srgbClr val="EBDBD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01600" y="0"/>
                <a:ext cx="1692189" cy="1139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0" y="3958997"/>
              <a:ext cx="6208233" cy="0"/>
            </a:xfrm>
            <a:prstGeom prst="line">
              <a:avLst/>
            </a:prstGeom>
            <a:ln cap="rnd" w="50800">
              <a:solidFill>
                <a:srgbClr val="40404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8029981" y="510410"/>
              <a:ext cx="3804055" cy="87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Functionality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39833" y="1666110"/>
              <a:ext cx="4128566" cy="87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User Interface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9364" y="4413970"/>
              <a:ext cx="5909260" cy="3321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Responsive design</a:t>
              </a:r>
            </a:p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Interactive carousel</a:t>
              </a:r>
            </a:p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Donor information cards</a:t>
              </a:r>
            </a:p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Educational accordions</a:t>
              </a:r>
            </a:p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feedback display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864246" y="3600368"/>
              <a:ext cx="5909260" cy="3321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Donor registration</a:t>
              </a:r>
            </a:p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Blood group search</a:t>
              </a:r>
            </a:p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Admin dashboard</a:t>
              </a:r>
            </a:p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Contact system</a:t>
              </a:r>
            </a:p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Feedback management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6729649" y="1578885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8255763" y="9172575"/>
            <a:ext cx="177647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[3][4][5][6][7]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2925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2"/>
                </a:lnTo>
                <a:lnTo>
                  <a:pt x="0" y="6228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70803" y="2300789"/>
            <a:ext cx="602501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23560" y="602561"/>
            <a:ext cx="631949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Benefits of Proposed System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025075" y="716861"/>
            <a:ext cx="14237850" cy="8853279"/>
            <a:chOff x="0" y="0"/>
            <a:chExt cx="18983800" cy="1180437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0917456" y="0"/>
              <a:ext cx="8066345" cy="4745688"/>
              <a:chOff x="0" y="0"/>
              <a:chExt cx="1259333" cy="7409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59333" cy="740906"/>
              </a:xfrm>
              <a:custGeom>
                <a:avLst/>
                <a:gdLst/>
                <a:ahLst/>
                <a:cxnLst/>
                <a:rect r="r" b="b" t="t" l="l"/>
                <a:pathLst>
                  <a:path h="740906" w="1259333">
                    <a:moveTo>
                      <a:pt x="43510" y="0"/>
                    </a:moveTo>
                    <a:lnTo>
                      <a:pt x="1215823" y="0"/>
                    </a:lnTo>
                    <a:cubicBezTo>
                      <a:pt x="1227363" y="0"/>
                      <a:pt x="1238430" y="4584"/>
                      <a:pt x="1246589" y="12744"/>
                    </a:cubicBezTo>
                    <a:cubicBezTo>
                      <a:pt x="1254749" y="20904"/>
                      <a:pt x="1259333" y="31970"/>
                      <a:pt x="1259333" y="43510"/>
                    </a:cubicBezTo>
                    <a:lnTo>
                      <a:pt x="1259333" y="697396"/>
                    </a:lnTo>
                    <a:cubicBezTo>
                      <a:pt x="1259333" y="708935"/>
                      <a:pt x="1254749" y="720002"/>
                      <a:pt x="1246589" y="728162"/>
                    </a:cubicBezTo>
                    <a:cubicBezTo>
                      <a:pt x="1238430" y="736322"/>
                      <a:pt x="1227363" y="740906"/>
                      <a:pt x="1215823" y="740906"/>
                    </a:cubicBezTo>
                    <a:lnTo>
                      <a:pt x="43510" y="740906"/>
                    </a:lnTo>
                    <a:cubicBezTo>
                      <a:pt x="31970" y="740906"/>
                      <a:pt x="20904" y="736322"/>
                      <a:pt x="12744" y="728162"/>
                    </a:cubicBezTo>
                    <a:cubicBezTo>
                      <a:pt x="4584" y="720002"/>
                      <a:pt x="0" y="708935"/>
                      <a:pt x="0" y="697396"/>
                    </a:cubicBezTo>
                    <a:lnTo>
                      <a:pt x="0" y="43510"/>
                    </a:lnTo>
                    <a:cubicBezTo>
                      <a:pt x="0" y="31970"/>
                      <a:pt x="4584" y="20904"/>
                      <a:pt x="12744" y="12744"/>
                    </a:cubicBezTo>
                    <a:cubicBezTo>
                      <a:pt x="20904" y="4584"/>
                      <a:pt x="31970" y="0"/>
                      <a:pt x="43510" y="0"/>
                    </a:cubicBezTo>
                    <a:close/>
                  </a:path>
                </a:pathLst>
              </a:custGeom>
              <a:solidFill>
                <a:srgbClr val="E9C7C6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259333" cy="7790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0917456" y="0"/>
              <a:ext cx="8066345" cy="891648"/>
              <a:chOff x="0" y="0"/>
              <a:chExt cx="1259333" cy="1392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59333" cy="139206"/>
              </a:xfrm>
              <a:custGeom>
                <a:avLst/>
                <a:gdLst/>
                <a:ahLst/>
                <a:cxnLst/>
                <a:rect r="r" b="b" t="t" l="l"/>
                <a:pathLst>
                  <a:path h="139206" w="1259333">
                    <a:moveTo>
                      <a:pt x="21755" y="0"/>
                    </a:moveTo>
                    <a:lnTo>
                      <a:pt x="1237578" y="0"/>
                    </a:lnTo>
                    <a:cubicBezTo>
                      <a:pt x="1243348" y="0"/>
                      <a:pt x="1248881" y="2292"/>
                      <a:pt x="1252961" y="6372"/>
                    </a:cubicBezTo>
                    <a:cubicBezTo>
                      <a:pt x="1257041" y="10452"/>
                      <a:pt x="1259333" y="15985"/>
                      <a:pt x="1259333" y="21755"/>
                    </a:cubicBezTo>
                    <a:lnTo>
                      <a:pt x="1259333" y="117451"/>
                    </a:lnTo>
                    <a:cubicBezTo>
                      <a:pt x="1259333" y="129466"/>
                      <a:pt x="1249593" y="139206"/>
                      <a:pt x="1237578" y="139206"/>
                    </a:cubicBezTo>
                    <a:lnTo>
                      <a:pt x="21755" y="139206"/>
                    </a:lnTo>
                    <a:cubicBezTo>
                      <a:pt x="15985" y="139206"/>
                      <a:pt x="10452" y="136914"/>
                      <a:pt x="6372" y="132834"/>
                    </a:cubicBezTo>
                    <a:cubicBezTo>
                      <a:pt x="2292" y="128754"/>
                      <a:pt x="0" y="123221"/>
                      <a:pt x="0" y="117451"/>
                    </a:cubicBezTo>
                    <a:lnTo>
                      <a:pt x="0" y="21755"/>
                    </a:lnTo>
                    <a:cubicBezTo>
                      <a:pt x="0" y="15985"/>
                      <a:pt x="2292" y="10452"/>
                      <a:pt x="6372" y="6372"/>
                    </a:cubicBezTo>
                    <a:cubicBezTo>
                      <a:pt x="10452" y="2292"/>
                      <a:pt x="15985" y="0"/>
                      <a:pt x="217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59333" cy="1773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0917456" y="528766"/>
              <a:ext cx="8066345" cy="3573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7"/>
                </a:lnSpc>
              </a:pPr>
            </a:p>
            <a:p>
              <a:pPr algn="l" marL="517833" indent="-258916" lvl="1">
                <a:lnSpc>
                  <a:spcPts val="3597"/>
                </a:lnSpc>
                <a:buFont typeface="Arial"/>
                <a:buChar char="•"/>
              </a:pPr>
              <a:r>
                <a:rPr lang="en-US" sz="2398" spc="71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Quick access to donor information</a:t>
              </a:r>
            </a:p>
            <a:p>
              <a:pPr algn="l" marL="517833" indent="-258916" lvl="1">
                <a:lnSpc>
                  <a:spcPts val="3597"/>
                </a:lnSpc>
                <a:buFont typeface="Arial"/>
                <a:buChar char="•"/>
              </a:pPr>
              <a:r>
                <a:rPr lang="en-US" sz="2398" spc="71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Real-time donor availability</a:t>
              </a:r>
            </a:p>
            <a:p>
              <a:pPr algn="l" marL="517833" indent="-258916" lvl="1">
                <a:lnSpc>
                  <a:spcPts val="3597"/>
                </a:lnSpc>
                <a:buFont typeface="Arial"/>
                <a:buChar char="•"/>
              </a:pPr>
              <a:r>
                <a:rPr lang="en-US" sz="2398" spc="71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Easy search functionality</a:t>
              </a:r>
            </a:p>
            <a:p>
              <a:pPr algn="l" marL="517833" indent="-258916" lvl="1">
                <a:lnSpc>
                  <a:spcPts val="3597"/>
                </a:lnSpc>
                <a:buFont typeface="Arial"/>
                <a:buChar char="•"/>
              </a:pPr>
              <a:r>
                <a:rPr lang="en-US" sz="2398" spc="71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Direct contact with donors</a:t>
              </a:r>
            </a:p>
            <a:p>
              <a:pPr algn="l" marL="517833" indent="-258916" lvl="1">
                <a:lnSpc>
                  <a:spcPts val="3597"/>
                </a:lnSpc>
                <a:buFont typeface="Arial"/>
                <a:buChar char="•"/>
              </a:pPr>
              <a:r>
                <a:rPr lang="en-US" sz="2398" spc="71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Emergency response capability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396090" y="70626"/>
              <a:ext cx="3109075" cy="645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89"/>
                </a:lnSpc>
              </a:pPr>
              <a:r>
                <a:rPr lang="en-US" b="true" sz="2706" spc="105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For Recipients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10917456" y="7058684"/>
              <a:ext cx="8066345" cy="4745688"/>
              <a:chOff x="0" y="0"/>
              <a:chExt cx="1259333" cy="74090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59333" cy="740906"/>
              </a:xfrm>
              <a:custGeom>
                <a:avLst/>
                <a:gdLst/>
                <a:ahLst/>
                <a:cxnLst/>
                <a:rect r="r" b="b" t="t" l="l"/>
                <a:pathLst>
                  <a:path h="740906" w="1259333">
                    <a:moveTo>
                      <a:pt x="43510" y="0"/>
                    </a:moveTo>
                    <a:lnTo>
                      <a:pt x="1215823" y="0"/>
                    </a:lnTo>
                    <a:cubicBezTo>
                      <a:pt x="1227363" y="0"/>
                      <a:pt x="1238430" y="4584"/>
                      <a:pt x="1246589" y="12744"/>
                    </a:cubicBezTo>
                    <a:cubicBezTo>
                      <a:pt x="1254749" y="20904"/>
                      <a:pt x="1259333" y="31970"/>
                      <a:pt x="1259333" y="43510"/>
                    </a:cubicBezTo>
                    <a:lnTo>
                      <a:pt x="1259333" y="697396"/>
                    </a:lnTo>
                    <a:cubicBezTo>
                      <a:pt x="1259333" y="708935"/>
                      <a:pt x="1254749" y="720002"/>
                      <a:pt x="1246589" y="728162"/>
                    </a:cubicBezTo>
                    <a:cubicBezTo>
                      <a:pt x="1238430" y="736322"/>
                      <a:pt x="1227363" y="740906"/>
                      <a:pt x="1215823" y="740906"/>
                    </a:cubicBezTo>
                    <a:lnTo>
                      <a:pt x="43510" y="740906"/>
                    </a:lnTo>
                    <a:cubicBezTo>
                      <a:pt x="31970" y="740906"/>
                      <a:pt x="20904" y="736322"/>
                      <a:pt x="12744" y="728162"/>
                    </a:cubicBezTo>
                    <a:cubicBezTo>
                      <a:pt x="4584" y="720002"/>
                      <a:pt x="0" y="708935"/>
                      <a:pt x="0" y="697396"/>
                    </a:cubicBezTo>
                    <a:lnTo>
                      <a:pt x="0" y="43510"/>
                    </a:lnTo>
                    <a:cubicBezTo>
                      <a:pt x="0" y="31970"/>
                      <a:pt x="4584" y="20904"/>
                      <a:pt x="12744" y="12744"/>
                    </a:cubicBezTo>
                    <a:cubicBezTo>
                      <a:pt x="20904" y="4584"/>
                      <a:pt x="31970" y="0"/>
                      <a:pt x="43510" y="0"/>
                    </a:cubicBezTo>
                    <a:close/>
                  </a:path>
                </a:pathLst>
              </a:custGeom>
              <a:solidFill>
                <a:srgbClr val="E9C7C6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259333" cy="7790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0917456" y="7058684"/>
              <a:ext cx="8066345" cy="891648"/>
              <a:chOff x="0" y="0"/>
              <a:chExt cx="1259333" cy="13920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59333" cy="139206"/>
              </a:xfrm>
              <a:custGeom>
                <a:avLst/>
                <a:gdLst/>
                <a:ahLst/>
                <a:cxnLst/>
                <a:rect r="r" b="b" t="t" l="l"/>
                <a:pathLst>
                  <a:path h="139206" w="1259333">
                    <a:moveTo>
                      <a:pt x="21755" y="0"/>
                    </a:moveTo>
                    <a:lnTo>
                      <a:pt x="1237578" y="0"/>
                    </a:lnTo>
                    <a:cubicBezTo>
                      <a:pt x="1243348" y="0"/>
                      <a:pt x="1248881" y="2292"/>
                      <a:pt x="1252961" y="6372"/>
                    </a:cubicBezTo>
                    <a:cubicBezTo>
                      <a:pt x="1257041" y="10452"/>
                      <a:pt x="1259333" y="15985"/>
                      <a:pt x="1259333" y="21755"/>
                    </a:cubicBezTo>
                    <a:lnTo>
                      <a:pt x="1259333" y="117451"/>
                    </a:lnTo>
                    <a:cubicBezTo>
                      <a:pt x="1259333" y="129466"/>
                      <a:pt x="1249593" y="139206"/>
                      <a:pt x="1237578" y="139206"/>
                    </a:cubicBezTo>
                    <a:lnTo>
                      <a:pt x="21755" y="139206"/>
                    </a:lnTo>
                    <a:cubicBezTo>
                      <a:pt x="15985" y="139206"/>
                      <a:pt x="10452" y="136914"/>
                      <a:pt x="6372" y="132834"/>
                    </a:cubicBezTo>
                    <a:cubicBezTo>
                      <a:pt x="2292" y="128754"/>
                      <a:pt x="0" y="123221"/>
                      <a:pt x="0" y="117451"/>
                    </a:cubicBezTo>
                    <a:lnTo>
                      <a:pt x="0" y="21755"/>
                    </a:lnTo>
                    <a:cubicBezTo>
                      <a:pt x="0" y="15985"/>
                      <a:pt x="2292" y="10452"/>
                      <a:pt x="6372" y="6372"/>
                    </a:cubicBezTo>
                    <a:cubicBezTo>
                      <a:pt x="10452" y="2292"/>
                      <a:pt x="15985" y="0"/>
                      <a:pt x="217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259333" cy="1773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2876872" y="7129310"/>
              <a:ext cx="4147512" cy="645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89"/>
                </a:lnSpc>
              </a:pPr>
              <a:r>
                <a:rPr lang="en-US" b="true" sz="2706" spc="105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For Administration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917456" y="8187715"/>
              <a:ext cx="7154652" cy="3108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422" indent="-269711" lvl="1">
                <a:lnSpc>
                  <a:spcPts val="3747"/>
                </a:lnSpc>
                <a:buFont typeface="Arial"/>
                <a:buChar char="•"/>
              </a:pPr>
              <a:r>
                <a:rPr lang="en-US" sz="2498" spc="7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Centralized management</a:t>
              </a:r>
            </a:p>
            <a:p>
              <a:pPr algn="l" marL="539422" indent="-269711" lvl="1">
                <a:lnSpc>
                  <a:spcPts val="3747"/>
                </a:lnSpc>
                <a:buFont typeface="Arial"/>
                <a:buChar char="•"/>
              </a:pPr>
              <a:r>
                <a:rPr lang="en-US" sz="2498" spc="7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Efficient donor tracking</a:t>
              </a:r>
            </a:p>
            <a:p>
              <a:pPr algn="l" marL="539422" indent="-269711" lvl="1">
                <a:lnSpc>
                  <a:spcPts val="3747"/>
                </a:lnSpc>
                <a:buFont typeface="Arial"/>
                <a:buChar char="•"/>
              </a:pPr>
              <a:r>
                <a:rPr lang="en-US" sz="2498" spc="7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analysis capabilities</a:t>
              </a:r>
            </a:p>
            <a:p>
              <a:pPr algn="l" marL="539422" indent="-269711" lvl="1">
                <a:lnSpc>
                  <a:spcPts val="3747"/>
                </a:lnSpc>
                <a:buFont typeface="Arial"/>
                <a:buChar char="•"/>
              </a:pPr>
              <a:r>
                <a:rPr lang="en-US" sz="2498" spc="7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Easy record maintenance</a:t>
              </a:r>
            </a:p>
            <a:p>
              <a:pPr algn="l" marL="539422" indent="-269711" lvl="1">
                <a:lnSpc>
                  <a:spcPts val="3747"/>
                </a:lnSpc>
                <a:buFont typeface="Arial"/>
                <a:buChar char="•"/>
              </a:pPr>
              <a:r>
                <a:rPr lang="en-US" sz="2498" spc="7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scalability</a:t>
              </a:r>
            </a:p>
          </p:txBody>
        </p:sp>
        <p:sp>
          <p:nvSpPr>
            <p:cNvPr name="AutoShape 22" id="22"/>
            <p:cNvSpPr/>
            <p:nvPr/>
          </p:nvSpPr>
          <p:spPr>
            <a:xfrm rot="0">
              <a:off x="9070313" y="844778"/>
              <a:ext cx="843174" cy="3056133"/>
            </a:xfrm>
            <a:prstGeom prst="rect">
              <a:avLst/>
            </a:prstGeom>
            <a:solidFill>
              <a:srgbClr val="E9C7C6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5400000">
              <a:off x="9882205" y="2172406"/>
              <a:ext cx="463441" cy="400876"/>
            </a:xfrm>
            <a:custGeom>
              <a:avLst/>
              <a:gdLst/>
              <a:ahLst/>
              <a:cxnLst/>
              <a:rect r="r" b="b" t="t" l="l"/>
              <a:pathLst>
                <a:path h="400876" w="463441">
                  <a:moveTo>
                    <a:pt x="0" y="0"/>
                  </a:moveTo>
                  <a:lnTo>
                    <a:pt x="463441" y="0"/>
                  </a:lnTo>
                  <a:lnTo>
                    <a:pt x="463441" y="400876"/>
                  </a:lnTo>
                  <a:lnTo>
                    <a:pt x="0" y="400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5400000">
              <a:off x="8638155" y="5708036"/>
              <a:ext cx="463441" cy="400876"/>
            </a:xfrm>
            <a:custGeom>
              <a:avLst/>
              <a:gdLst/>
              <a:ahLst/>
              <a:cxnLst/>
              <a:rect r="r" b="b" t="t" l="l"/>
              <a:pathLst>
                <a:path h="400876" w="463441">
                  <a:moveTo>
                    <a:pt x="0" y="0"/>
                  </a:moveTo>
                  <a:lnTo>
                    <a:pt x="463440" y="0"/>
                  </a:lnTo>
                  <a:lnTo>
                    <a:pt x="463440" y="400876"/>
                  </a:lnTo>
                  <a:lnTo>
                    <a:pt x="0" y="400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5" id="25"/>
            <p:cNvSpPr/>
            <p:nvPr/>
          </p:nvSpPr>
          <p:spPr>
            <a:xfrm rot="0">
              <a:off x="9070313" y="4380407"/>
              <a:ext cx="843174" cy="3056133"/>
            </a:xfrm>
            <a:prstGeom prst="rect">
              <a:avLst/>
            </a:prstGeom>
            <a:solidFill>
              <a:srgbClr val="8ED7E8"/>
            </a:solidFill>
          </p:spPr>
        </p:sp>
        <p:sp>
          <p:nvSpPr>
            <p:cNvPr name="AutoShape 26" id="26"/>
            <p:cNvSpPr/>
            <p:nvPr/>
          </p:nvSpPr>
          <p:spPr>
            <a:xfrm rot="0">
              <a:off x="9070313" y="7903461"/>
              <a:ext cx="843174" cy="3056133"/>
            </a:xfrm>
            <a:prstGeom prst="rect">
              <a:avLst/>
            </a:prstGeom>
            <a:solidFill>
              <a:srgbClr val="E9C7C6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5400000">
              <a:off x="9882205" y="9231090"/>
              <a:ext cx="463441" cy="400876"/>
            </a:xfrm>
            <a:custGeom>
              <a:avLst/>
              <a:gdLst/>
              <a:ahLst/>
              <a:cxnLst/>
              <a:rect r="r" b="b" t="t" l="l"/>
              <a:pathLst>
                <a:path h="400876" w="463441">
                  <a:moveTo>
                    <a:pt x="0" y="0"/>
                  </a:moveTo>
                  <a:lnTo>
                    <a:pt x="463441" y="0"/>
                  </a:lnTo>
                  <a:lnTo>
                    <a:pt x="463441" y="400876"/>
                  </a:lnTo>
                  <a:lnTo>
                    <a:pt x="0" y="400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0" y="3535630"/>
              <a:ext cx="8066345" cy="4745688"/>
              <a:chOff x="0" y="0"/>
              <a:chExt cx="1259333" cy="7409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259333" cy="740906"/>
              </a:xfrm>
              <a:custGeom>
                <a:avLst/>
                <a:gdLst/>
                <a:ahLst/>
                <a:cxnLst/>
                <a:rect r="r" b="b" t="t" l="l"/>
                <a:pathLst>
                  <a:path h="740906" w="1259333">
                    <a:moveTo>
                      <a:pt x="43510" y="0"/>
                    </a:moveTo>
                    <a:lnTo>
                      <a:pt x="1215823" y="0"/>
                    </a:lnTo>
                    <a:cubicBezTo>
                      <a:pt x="1227363" y="0"/>
                      <a:pt x="1238430" y="4584"/>
                      <a:pt x="1246589" y="12744"/>
                    </a:cubicBezTo>
                    <a:cubicBezTo>
                      <a:pt x="1254749" y="20904"/>
                      <a:pt x="1259333" y="31970"/>
                      <a:pt x="1259333" y="43510"/>
                    </a:cubicBezTo>
                    <a:lnTo>
                      <a:pt x="1259333" y="697396"/>
                    </a:lnTo>
                    <a:cubicBezTo>
                      <a:pt x="1259333" y="708935"/>
                      <a:pt x="1254749" y="720002"/>
                      <a:pt x="1246589" y="728162"/>
                    </a:cubicBezTo>
                    <a:cubicBezTo>
                      <a:pt x="1238430" y="736322"/>
                      <a:pt x="1227363" y="740906"/>
                      <a:pt x="1215823" y="740906"/>
                    </a:cubicBezTo>
                    <a:lnTo>
                      <a:pt x="43510" y="740906"/>
                    </a:lnTo>
                    <a:cubicBezTo>
                      <a:pt x="31970" y="740906"/>
                      <a:pt x="20904" y="736322"/>
                      <a:pt x="12744" y="728162"/>
                    </a:cubicBezTo>
                    <a:cubicBezTo>
                      <a:pt x="4584" y="720002"/>
                      <a:pt x="0" y="708935"/>
                      <a:pt x="0" y="697396"/>
                    </a:cubicBezTo>
                    <a:lnTo>
                      <a:pt x="0" y="43510"/>
                    </a:lnTo>
                    <a:cubicBezTo>
                      <a:pt x="0" y="31970"/>
                      <a:pt x="4584" y="20904"/>
                      <a:pt x="12744" y="12744"/>
                    </a:cubicBezTo>
                    <a:cubicBezTo>
                      <a:pt x="20904" y="4584"/>
                      <a:pt x="31970" y="0"/>
                      <a:pt x="43510" y="0"/>
                    </a:cubicBezTo>
                    <a:close/>
                  </a:path>
                </a:pathLst>
              </a:custGeom>
              <a:solidFill>
                <a:srgbClr val="8ED7E8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259333" cy="7790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3535630"/>
              <a:ext cx="8066345" cy="891648"/>
              <a:chOff x="0" y="0"/>
              <a:chExt cx="1259333" cy="13920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259333" cy="139206"/>
              </a:xfrm>
              <a:custGeom>
                <a:avLst/>
                <a:gdLst/>
                <a:ahLst/>
                <a:cxnLst/>
                <a:rect r="r" b="b" t="t" l="l"/>
                <a:pathLst>
                  <a:path h="139206" w="1259333">
                    <a:moveTo>
                      <a:pt x="21755" y="0"/>
                    </a:moveTo>
                    <a:lnTo>
                      <a:pt x="1237578" y="0"/>
                    </a:lnTo>
                    <a:cubicBezTo>
                      <a:pt x="1243348" y="0"/>
                      <a:pt x="1248881" y="2292"/>
                      <a:pt x="1252961" y="6372"/>
                    </a:cubicBezTo>
                    <a:cubicBezTo>
                      <a:pt x="1257041" y="10452"/>
                      <a:pt x="1259333" y="15985"/>
                      <a:pt x="1259333" y="21755"/>
                    </a:cubicBezTo>
                    <a:lnTo>
                      <a:pt x="1259333" y="117451"/>
                    </a:lnTo>
                    <a:cubicBezTo>
                      <a:pt x="1259333" y="129466"/>
                      <a:pt x="1249593" y="139206"/>
                      <a:pt x="1237578" y="139206"/>
                    </a:cubicBezTo>
                    <a:lnTo>
                      <a:pt x="21755" y="139206"/>
                    </a:lnTo>
                    <a:cubicBezTo>
                      <a:pt x="15985" y="139206"/>
                      <a:pt x="10452" y="136914"/>
                      <a:pt x="6372" y="132834"/>
                    </a:cubicBezTo>
                    <a:cubicBezTo>
                      <a:pt x="2292" y="128754"/>
                      <a:pt x="0" y="123221"/>
                      <a:pt x="0" y="117451"/>
                    </a:cubicBezTo>
                    <a:lnTo>
                      <a:pt x="0" y="21755"/>
                    </a:lnTo>
                    <a:cubicBezTo>
                      <a:pt x="0" y="15985"/>
                      <a:pt x="2292" y="10452"/>
                      <a:pt x="6372" y="6372"/>
                    </a:cubicBezTo>
                    <a:cubicBezTo>
                      <a:pt x="10452" y="2292"/>
                      <a:pt x="15985" y="0"/>
                      <a:pt x="217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1259333" cy="1773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4666529"/>
              <a:ext cx="6014003" cy="3108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422" indent="-269711" lvl="1">
                <a:lnSpc>
                  <a:spcPts val="3747"/>
                </a:lnSpc>
                <a:buFont typeface="Arial"/>
                <a:buChar char="•"/>
              </a:pPr>
              <a:r>
                <a:rPr lang="en-US" sz="2498" spc="7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Simple registration process</a:t>
              </a:r>
            </a:p>
            <a:p>
              <a:pPr algn="just" marL="539422" indent="-269711" lvl="1">
                <a:lnSpc>
                  <a:spcPts val="3747"/>
                </a:lnSpc>
                <a:buFont typeface="Arial"/>
                <a:buChar char="•"/>
              </a:pPr>
              <a:r>
                <a:rPr lang="en-US" sz="2498" spc="7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Profile management</a:t>
              </a:r>
            </a:p>
            <a:p>
              <a:pPr algn="just" marL="539422" indent="-269711" lvl="1">
                <a:lnSpc>
                  <a:spcPts val="3747"/>
                </a:lnSpc>
                <a:buFont typeface="Arial"/>
                <a:buChar char="•"/>
              </a:pPr>
              <a:r>
                <a:rPr lang="en-US" sz="2498" spc="7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Social contribution</a:t>
              </a:r>
            </a:p>
            <a:p>
              <a:pPr algn="just" marL="539422" indent="-269711" lvl="1">
                <a:lnSpc>
                  <a:spcPts val="3747"/>
                </a:lnSpc>
                <a:buFont typeface="Arial"/>
                <a:buChar char="•"/>
              </a:pPr>
              <a:r>
                <a:rPr lang="en-US" sz="2498" spc="7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Educational resources</a:t>
              </a:r>
            </a:p>
            <a:p>
              <a:pPr algn="just" marL="539422" indent="-269711" lvl="1">
                <a:lnSpc>
                  <a:spcPts val="3747"/>
                </a:lnSpc>
                <a:buFont typeface="Arial"/>
                <a:buChar char="•"/>
              </a:pPr>
              <a:r>
                <a:rPr lang="en-US" sz="2498" spc="7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Community engagement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2767716" y="3605013"/>
              <a:ext cx="2530912" cy="648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789"/>
                </a:lnSpc>
              </a:pPr>
              <a:r>
                <a:rPr lang="en-US" b="true" sz="2706" spc="105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For Donors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100000">
            <a:off x="7089400" y="600041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2452" y="1428748"/>
            <a:ext cx="15083097" cy="7429504"/>
            <a:chOff x="0" y="0"/>
            <a:chExt cx="20110796" cy="9906006"/>
          </a:xfrm>
        </p:grpSpPr>
        <p:sp>
          <p:nvSpPr>
            <p:cNvPr name="AutoShape 4" id="4"/>
            <p:cNvSpPr/>
            <p:nvPr/>
          </p:nvSpPr>
          <p:spPr>
            <a:xfrm>
              <a:off x="8413513" y="1646089"/>
              <a:ext cx="0" cy="6613827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114803"/>
              <a:ext cx="5778263" cy="1543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b="true" sz="69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Conclusion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11201954" y="8782523"/>
              <a:ext cx="8908842" cy="1123483"/>
            </a:xfrm>
            <a:custGeom>
              <a:avLst/>
              <a:gdLst/>
              <a:ahLst/>
              <a:cxnLst/>
              <a:rect r="r" b="b" t="t" l="l"/>
              <a:pathLst>
                <a:path h="1123483" w="8908842">
                  <a:moveTo>
                    <a:pt x="0" y="0"/>
                  </a:moveTo>
                  <a:lnTo>
                    <a:pt x="8908842" y="0"/>
                  </a:lnTo>
                  <a:lnTo>
                    <a:pt x="8908842" y="1123483"/>
                  </a:lnTo>
                  <a:lnTo>
                    <a:pt x="0" y="11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661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1046657" y="0"/>
              <a:ext cx="9064138" cy="9390705"/>
              <a:chOff x="0" y="0"/>
              <a:chExt cx="1438367" cy="149018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438367" cy="1490189"/>
              </a:xfrm>
              <a:custGeom>
                <a:avLst/>
                <a:gdLst/>
                <a:ahLst/>
                <a:cxnLst/>
                <a:rect r="r" b="b" t="t" l="l"/>
                <a:pathLst>
                  <a:path h="1490189" w="1438367">
                    <a:moveTo>
                      <a:pt x="35304" y="0"/>
                    </a:moveTo>
                    <a:lnTo>
                      <a:pt x="1403063" y="0"/>
                    </a:lnTo>
                    <a:cubicBezTo>
                      <a:pt x="1412426" y="0"/>
                      <a:pt x="1421406" y="3720"/>
                      <a:pt x="1428027" y="10340"/>
                    </a:cubicBezTo>
                    <a:cubicBezTo>
                      <a:pt x="1434647" y="16961"/>
                      <a:pt x="1438367" y="25941"/>
                      <a:pt x="1438367" y="35304"/>
                    </a:cubicBezTo>
                    <a:lnTo>
                      <a:pt x="1438367" y="1454885"/>
                    </a:lnTo>
                    <a:cubicBezTo>
                      <a:pt x="1438367" y="1464248"/>
                      <a:pt x="1434647" y="1473228"/>
                      <a:pt x="1428027" y="1479849"/>
                    </a:cubicBezTo>
                    <a:cubicBezTo>
                      <a:pt x="1421406" y="1486469"/>
                      <a:pt x="1412426" y="1490189"/>
                      <a:pt x="1403063" y="1490189"/>
                    </a:cubicBezTo>
                    <a:lnTo>
                      <a:pt x="35304" y="1490189"/>
                    </a:lnTo>
                    <a:cubicBezTo>
                      <a:pt x="15806" y="1490189"/>
                      <a:pt x="0" y="1474383"/>
                      <a:pt x="0" y="1454885"/>
                    </a:cubicBezTo>
                    <a:lnTo>
                      <a:pt x="0" y="35304"/>
                    </a:lnTo>
                    <a:cubicBezTo>
                      <a:pt x="0" y="25941"/>
                      <a:pt x="3720" y="16961"/>
                      <a:pt x="10340" y="10340"/>
                    </a:cubicBezTo>
                    <a:cubicBezTo>
                      <a:pt x="16961" y="3720"/>
                      <a:pt x="25941" y="0"/>
                      <a:pt x="35304" y="0"/>
                    </a:cubicBezTo>
                    <a:close/>
                  </a:path>
                </a:pathLst>
              </a:custGeom>
              <a:solidFill>
                <a:srgbClr val="FEFBF5"/>
              </a:solidFill>
              <a:ln w="123825" cap="rnd">
                <a:solidFill>
                  <a:srgbClr val="8ED7E8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438367" cy="15282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201954" y="1066327"/>
              <a:ext cx="8703628" cy="7134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Modern solution for blood donation management.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Efficiently connects donors with recipients.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Reduces emergency response time.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Promotes blood donation awareness.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Contributes to saving lives.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Scalable and maintainable system.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Positive social impact.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94878">
            <a:off x="-1299255" y="-3855503"/>
            <a:ext cx="14212134" cy="14034482"/>
          </a:xfrm>
          <a:custGeom>
            <a:avLst/>
            <a:gdLst/>
            <a:ahLst/>
            <a:cxnLst/>
            <a:rect r="r" b="b" t="t" l="l"/>
            <a:pathLst>
              <a:path h="14034482" w="14212134">
                <a:moveTo>
                  <a:pt x="0" y="0"/>
                </a:moveTo>
                <a:lnTo>
                  <a:pt x="14212134" y="0"/>
                </a:lnTo>
                <a:lnTo>
                  <a:pt x="14212134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99" y="2357987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76580" y="819150"/>
            <a:ext cx="79767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292329" y="3005687"/>
            <a:ext cx="13703341" cy="6492433"/>
            <a:chOff x="0" y="0"/>
            <a:chExt cx="18271122" cy="86565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6086" cy="1047260"/>
            </a:xfrm>
            <a:custGeom>
              <a:avLst/>
              <a:gdLst/>
              <a:ahLst/>
              <a:cxnLst/>
              <a:rect r="r" b="b" t="t" l="l"/>
              <a:pathLst>
                <a:path h="1047260" w="1126086">
                  <a:moveTo>
                    <a:pt x="0" y="0"/>
                  </a:moveTo>
                  <a:lnTo>
                    <a:pt x="1126086" y="0"/>
                  </a:lnTo>
                  <a:lnTo>
                    <a:pt x="1126086" y="1047260"/>
                  </a:lnTo>
                  <a:lnTo>
                    <a:pt x="0" y="1047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94616"/>
              <a:ext cx="1126086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5"/>
                </a:lnSpc>
                <a:spcBef>
                  <a:spcPct val="0"/>
                </a:spcBef>
              </a:pPr>
              <a:r>
                <a:rPr lang="en-US" b="true" sz="232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[1]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06204" y="-78520"/>
              <a:ext cx="16864918" cy="1109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5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World Health Organization. (2021). Global status report on blood safety and availability. Retrieved from </a:t>
              </a:r>
              <a:r>
                <a:rPr lang="en-US" sz="2325" u="sng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5" tooltip="https://www.who.int/publications/i/item/9789241565697"/>
                </a:rPr>
                <a:t>WHO Website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1267383"/>
              <a:ext cx="1126086" cy="1047260"/>
            </a:xfrm>
            <a:custGeom>
              <a:avLst/>
              <a:gdLst/>
              <a:ahLst/>
              <a:cxnLst/>
              <a:rect r="r" b="b" t="t" l="l"/>
              <a:pathLst>
                <a:path h="1047260" w="1126086">
                  <a:moveTo>
                    <a:pt x="0" y="0"/>
                  </a:moveTo>
                  <a:lnTo>
                    <a:pt x="1126086" y="0"/>
                  </a:lnTo>
                  <a:lnTo>
                    <a:pt x="1126086" y="1047260"/>
                  </a:lnTo>
                  <a:lnTo>
                    <a:pt x="0" y="1047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461999"/>
              <a:ext cx="1126086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5"/>
                </a:lnSpc>
                <a:spcBef>
                  <a:spcPct val="0"/>
                </a:spcBef>
              </a:pPr>
              <a:r>
                <a:rPr lang="en-US" b="true" sz="232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[2]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06204" y="1188863"/>
              <a:ext cx="16864918" cy="1109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5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Hossain, M. M., &amp; Hossain, S. M. (2019). An Overview of Blood Bank Management Systems. International Journal of Computer Applications, 182(8), 1-6. doi:10.5120/ijca2019918711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2536104"/>
              <a:ext cx="1126086" cy="1047260"/>
            </a:xfrm>
            <a:custGeom>
              <a:avLst/>
              <a:gdLst/>
              <a:ahLst/>
              <a:cxnLst/>
              <a:rect r="r" b="b" t="t" l="l"/>
              <a:pathLst>
                <a:path h="1047260" w="1126086">
                  <a:moveTo>
                    <a:pt x="0" y="0"/>
                  </a:moveTo>
                  <a:lnTo>
                    <a:pt x="1126086" y="0"/>
                  </a:lnTo>
                  <a:lnTo>
                    <a:pt x="1126086" y="1047260"/>
                  </a:lnTo>
                  <a:lnTo>
                    <a:pt x="0" y="1047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730720"/>
              <a:ext cx="1126086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5"/>
                </a:lnSpc>
                <a:spcBef>
                  <a:spcPct val="0"/>
                </a:spcBef>
              </a:pPr>
              <a:r>
                <a:rPr lang="en-US" b="true" sz="232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[3]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406204" y="2730720"/>
              <a:ext cx="16864918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5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PHP Documentation. (2023). PHP: Hypertext Preprocessor. Retrieved from </a:t>
              </a:r>
              <a:r>
                <a:rPr lang="en-US" sz="2325" u="sng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6" tooltip="https://www.php.net/manual/en/"/>
                </a:rPr>
                <a:t>PHP.net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3804825"/>
              <a:ext cx="1126086" cy="1047260"/>
            </a:xfrm>
            <a:custGeom>
              <a:avLst/>
              <a:gdLst/>
              <a:ahLst/>
              <a:cxnLst/>
              <a:rect r="r" b="b" t="t" l="l"/>
              <a:pathLst>
                <a:path h="1047260" w="1126086">
                  <a:moveTo>
                    <a:pt x="0" y="0"/>
                  </a:moveTo>
                  <a:lnTo>
                    <a:pt x="1126086" y="0"/>
                  </a:lnTo>
                  <a:lnTo>
                    <a:pt x="1126086" y="1047260"/>
                  </a:lnTo>
                  <a:lnTo>
                    <a:pt x="0" y="1047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3999441"/>
              <a:ext cx="1126086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5"/>
                </a:lnSpc>
                <a:spcBef>
                  <a:spcPct val="0"/>
                </a:spcBef>
              </a:pPr>
              <a:r>
                <a:rPr lang="en-US" b="true" sz="232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[4]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06204" y="3999441"/>
              <a:ext cx="16864918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5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MySQL Documentation. (2023). MySQL Reference Manual. Retrieved from </a:t>
              </a:r>
              <a:r>
                <a:rPr lang="en-US" sz="2325" u="sng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7" tooltip="https://dev.mysql.com/doc/"/>
                </a:rPr>
                <a:t>MySQL.com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5073546"/>
              <a:ext cx="1126086" cy="1047260"/>
            </a:xfrm>
            <a:custGeom>
              <a:avLst/>
              <a:gdLst/>
              <a:ahLst/>
              <a:cxnLst/>
              <a:rect r="r" b="b" t="t" l="l"/>
              <a:pathLst>
                <a:path h="1047260" w="1126086">
                  <a:moveTo>
                    <a:pt x="0" y="0"/>
                  </a:moveTo>
                  <a:lnTo>
                    <a:pt x="1126086" y="0"/>
                  </a:lnTo>
                  <a:lnTo>
                    <a:pt x="1126086" y="1047260"/>
                  </a:lnTo>
                  <a:lnTo>
                    <a:pt x="0" y="1047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5268162"/>
              <a:ext cx="1126086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5"/>
                </a:lnSpc>
                <a:spcBef>
                  <a:spcPct val="0"/>
                </a:spcBef>
              </a:pPr>
              <a:r>
                <a:rPr lang="en-US" b="true" sz="232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[5]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06204" y="5268162"/>
              <a:ext cx="16864918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5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W3Schools. (2023). HTML, CSS, JavaScript Tutorials. Retrieved from </a:t>
              </a:r>
              <a:r>
                <a:rPr lang="en-US" sz="2325" u="sng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8" tooltip="https://www.w3schools.com"/>
                </a:rPr>
                <a:t>W3Schools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342268"/>
              <a:ext cx="1126086" cy="1047260"/>
            </a:xfrm>
            <a:custGeom>
              <a:avLst/>
              <a:gdLst/>
              <a:ahLst/>
              <a:cxnLst/>
              <a:rect r="r" b="b" t="t" l="l"/>
              <a:pathLst>
                <a:path h="1047260" w="1126086">
                  <a:moveTo>
                    <a:pt x="0" y="0"/>
                  </a:moveTo>
                  <a:lnTo>
                    <a:pt x="1126086" y="0"/>
                  </a:lnTo>
                  <a:lnTo>
                    <a:pt x="1126086" y="1047260"/>
                  </a:lnTo>
                  <a:lnTo>
                    <a:pt x="0" y="1047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6536883"/>
              <a:ext cx="1126086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5"/>
                </a:lnSpc>
                <a:spcBef>
                  <a:spcPct val="0"/>
                </a:spcBef>
              </a:pPr>
              <a:r>
                <a:rPr lang="en-US" b="true" sz="232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[6]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406204" y="6536883"/>
              <a:ext cx="16864918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5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Tailwind CSS. (2023). Tailwind CSS Documentation. Retrieved from </a:t>
              </a:r>
              <a:r>
                <a:rPr lang="en-US" sz="2325" u="sng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9" tooltip="https://tailwindui.com/documentation"/>
                </a:rPr>
                <a:t>Tailwind UI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7609318"/>
              <a:ext cx="1126086" cy="1047260"/>
            </a:xfrm>
            <a:custGeom>
              <a:avLst/>
              <a:gdLst/>
              <a:ahLst/>
              <a:cxnLst/>
              <a:rect r="r" b="b" t="t" l="l"/>
              <a:pathLst>
                <a:path h="1047260" w="1126086">
                  <a:moveTo>
                    <a:pt x="0" y="0"/>
                  </a:moveTo>
                  <a:lnTo>
                    <a:pt x="1126086" y="0"/>
                  </a:lnTo>
                  <a:lnTo>
                    <a:pt x="1126086" y="1047260"/>
                  </a:lnTo>
                  <a:lnTo>
                    <a:pt x="0" y="1047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7803934"/>
              <a:ext cx="1126086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5"/>
                </a:lnSpc>
                <a:spcBef>
                  <a:spcPct val="0"/>
                </a:spcBef>
              </a:pPr>
              <a:r>
                <a:rPr lang="en-US" b="true" sz="232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[7]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406204" y="7803934"/>
              <a:ext cx="16864918" cy="562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5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daisyUI. (2023). daisyUI Components. Retrieved from </a:t>
              </a:r>
              <a:r>
                <a:rPr lang="en-US" sz="2325" u="sng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10" tooltip="https://daisyui.com/components/"/>
                </a:rPr>
                <a:t>daisyUI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80159">
            <a:off x="3570387" y="-1491388"/>
            <a:ext cx="15529570" cy="15335451"/>
          </a:xfrm>
          <a:custGeom>
            <a:avLst/>
            <a:gdLst/>
            <a:ahLst/>
            <a:cxnLst/>
            <a:rect r="r" b="b" t="t" l="l"/>
            <a:pathLst>
              <a:path h="15335451" w="15529570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42710" y="3017239"/>
            <a:ext cx="11402580" cy="353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573" y="-3540568"/>
            <a:ext cx="18152774" cy="12576900"/>
            <a:chOff x="0" y="0"/>
            <a:chExt cx="24203699" cy="167692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147981" y="0"/>
              <a:ext cx="1105571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55718">
                  <a:moveTo>
                    <a:pt x="0" y="0"/>
                  </a:moveTo>
                  <a:lnTo>
                    <a:pt x="11055718" y="0"/>
                  </a:lnTo>
                  <a:lnTo>
                    <a:pt x="1105571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6499104"/>
              <a:ext cx="11819163" cy="200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b="true" sz="90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Team Members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9559521"/>
              <a:ext cx="20154203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10705449" y="10492971"/>
              <a:ext cx="6689760" cy="817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786"/>
                </a:lnSpc>
                <a:spcBef>
                  <a:spcPct val="0"/>
                </a:spcBef>
              </a:pPr>
              <a:r>
                <a:rPr lang="en-US" b="true" sz="3419">
                  <a:solidFill>
                    <a:srgbClr val="0F4662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Raisul Islam Asad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0705449" y="11313122"/>
              <a:ext cx="6689760" cy="1617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86"/>
                </a:lnSpc>
              </a:pPr>
              <a:r>
                <a:rPr lang="en-US" sz="3419">
                  <a:solidFill>
                    <a:srgbClr val="0F466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CSE 029 07674</a:t>
              </a:r>
            </a:p>
            <a:p>
              <a:pPr algn="just" marL="0" indent="0" lvl="0">
                <a:lnSpc>
                  <a:spcPts val="4786"/>
                </a:lnSpc>
                <a:spcBef>
                  <a:spcPct val="0"/>
                </a:spcBef>
              </a:pPr>
              <a:r>
                <a:rPr lang="en-US" sz="3419">
                  <a:solidFill>
                    <a:srgbClr val="0F466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Batch: CSE 29 E 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229929" y="14327443"/>
              <a:ext cx="6689760" cy="817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786"/>
                </a:lnSpc>
                <a:spcBef>
                  <a:spcPct val="0"/>
                </a:spcBef>
              </a:pPr>
              <a:r>
                <a:rPr lang="en-US" b="true" sz="3419">
                  <a:solidFill>
                    <a:srgbClr val="0F4662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Sugiris Tanchangya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229929" y="15151447"/>
              <a:ext cx="6689760" cy="1617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86"/>
                </a:lnSpc>
              </a:pPr>
              <a:r>
                <a:rPr lang="en-US" sz="3419">
                  <a:solidFill>
                    <a:srgbClr val="0F466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CSE 029 07659</a:t>
              </a:r>
            </a:p>
            <a:p>
              <a:pPr algn="just" marL="0" indent="0" lvl="0">
                <a:lnSpc>
                  <a:spcPts val="4786"/>
                </a:lnSpc>
                <a:spcBef>
                  <a:spcPct val="0"/>
                </a:spcBef>
              </a:pPr>
              <a:r>
                <a:rPr lang="en-US" sz="3419">
                  <a:solidFill>
                    <a:srgbClr val="0F466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Batch: CSE 29 E 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229929" y="10492971"/>
              <a:ext cx="6689760" cy="817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786"/>
                </a:lnSpc>
                <a:spcBef>
                  <a:spcPct val="0"/>
                </a:spcBef>
              </a:pPr>
              <a:r>
                <a:rPr lang="en-US" b="true" sz="3419">
                  <a:solidFill>
                    <a:srgbClr val="0F4662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Shaik Abdul Ahad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229929" y="11316975"/>
              <a:ext cx="6689760" cy="1617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86"/>
                </a:lnSpc>
              </a:pPr>
              <a:r>
                <a:rPr lang="en-US" sz="3419">
                  <a:solidFill>
                    <a:srgbClr val="0F466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CSE 029 07666</a:t>
              </a:r>
            </a:p>
            <a:p>
              <a:pPr algn="just" marL="0" indent="0" lvl="0">
                <a:lnSpc>
                  <a:spcPts val="4786"/>
                </a:lnSpc>
                <a:spcBef>
                  <a:spcPct val="0"/>
                </a:spcBef>
              </a:pPr>
              <a:r>
                <a:rPr lang="en-US" sz="3419">
                  <a:solidFill>
                    <a:srgbClr val="0F466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Batch: CSE 29 E 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705449" y="14257593"/>
              <a:ext cx="6689760" cy="817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786"/>
                </a:lnSpc>
                <a:spcBef>
                  <a:spcPct val="0"/>
                </a:spcBef>
              </a:pPr>
              <a:r>
                <a:rPr lang="en-US" b="true" sz="3419">
                  <a:solidFill>
                    <a:srgbClr val="0F4662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Sharmin Akter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705449" y="15081597"/>
              <a:ext cx="6689760" cy="1617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86"/>
                </a:lnSpc>
              </a:pPr>
              <a:r>
                <a:rPr lang="en-US" sz="3419">
                  <a:solidFill>
                    <a:srgbClr val="0F466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CSE 029 07680</a:t>
              </a:r>
            </a:p>
            <a:p>
              <a:pPr algn="just" marL="0" indent="0" lvl="0">
                <a:lnSpc>
                  <a:spcPts val="4786"/>
                </a:lnSpc>
                <a:spcBef>
                  <a:spcPct val="0"/>
                </a:spcBef>
              </a:pPr>
              <a:r>
                <a:rPr lang="en-US" sz="3419">
                  <a:solidFill>
                    <a:srgbClr val="0F466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Batch: CSE 29 E 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573" y="-3540568"/>
            <a:ext cx="18152774" cy="12741199"/>
            <a:chOff x="0" y="0"/>
            <a:chExt cx="24203699" cy="169882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147981" y="0"/>
              <a:ext cx="1105571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55718">
                  <a:moveTo>
                    <a:pt x="0" y="0"/>
                  </a:moveTo>
                  <a:lnTo>
                    <a:pt x="11055718" y="0"/>
                  </a:lnTo>
                  <a:lnTo>
                    <a:pt x="1105571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6499104"/>
              <a:ext cx="8033195" cy="200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b="true" sz="90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44844" y="10737504"/>
              <a:ext cx="803319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44844" y="11657060"/>
              <a:ext cx="803319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Problem Statement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44844" y="12576616"/>
              <a:ext cx="803319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Motivation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44844" y="13496172"/>
              <a:ext cx="803319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Aim and Objectives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44844" y="14415728"/>
              <a:ext cx="803319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Limitations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44844" y="16254840"/>
              <a:ext cx="803319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Flow Chart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44844" y="15335284"/>
              <a:ext cx="803319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Architecture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487490" y="12576616"/>
              <a:ext cx="8292804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Benefits of Proposed System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487490" y="11657060"/>
              <a:ext cx="8292804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Features and Functionality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487490" y="15335284"/>
              <a:ext cx="8292804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Thank You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487490" y="13496172"/>
              <a:ext cx="8292804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Conclusion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487490" y="14415728"/>
              <a:ext cx="8292804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References</a:t>
              </a:r>
            </a:p>
          </p:txBody>
        </p:sp>
        <p:sp>
          <p:nvSpPr>
            <p:cNvPr name="AutoShape 17" id="17"/>
            <p:cNvSpPr/>
            <p:nvPr/>
          </p:nvSpPr>
          <p:spPr>
            <a:xfrm rot="0">
              <a:off x="0" y="9559521"/>
              <a:ext cx="20154203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42111" y="1642124"/>
            <a:ext cx="8588369" cy="7193253"/>
            <a:chOff x="0" y="0"/>
            <a:chExt cx="11451159" cy="95910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456779"/>
              <a:ext cx="11451159" cy="7134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web-based blood donation management system.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Built using HTML, CSS (Tailwind + DaisyUI), PHP, and MySQL. [3][4][6][7]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Facilitates connection between blood donors and recipients.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Responsive web application accessible across all devices.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Streamlines the blood donation process through digital automation.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80975"/>
              <a:ext cx="11451159" cy="200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b="true" sz="90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Introduction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1150" y="1473156"/>
            <a:ext cx="15585700" cy="7340687"/>
            <a:chOff x="0" y="0"/>
            <a:chExt cx="20780933" cy="9787583"/>
          </a:xfrm>
        </p:grpSpPr>
        <p:sp>
          <p:nvSpPr>
            <p:cNvPr name="AutoShape 4" id="4"/>
            <p:cNvSpPr/>
            <p:nvPr/>
          </p:nvSpPr>
          <p:spPr>
            <a:xfrm flipV="true">
              <a:off x="9404288" y="0"/>
              <a:ext cx="0" cy="9787583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884017"/>
              <a:ext cx="7799356" cy="383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  <a:spcBef>
                  <a:spcPct val="0"/>
                </a:spcBef>
              </a:pPr>
              <a:r>
                <a:rPr lang="en-US" b="true" sz="90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Problem Statement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1010838" y="988541"/>
              <a:ext cx="9770095" cy="7696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Difficulty in finding blood donors during emergencies.</a:t>
              </a:r>
            </a:p>
            <a:p>
              <a:pPr algn="l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Lack of centralized system for blood donor information.</a:t>
              </a:r>
            </a:p>
            <a:p>
              <a:pPr algn="l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Time-consuming manual process for donor-recipient matching.</a:t>
              </a:r>
            </a:p>
            <a:p>
              <a:pPr algn="l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Limited accessibility to blood donor information.</a:t>
              </a:r>
            </a:p>
            <a:p>
              <a:pPr algn="l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Inefficient communication between donors and recipients.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[1][2]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99197" y="-2704423"/>
            <a:ext cx="19094902" cy="12702847"/>
            <a:chOff x="0" y="0"/>
            <a:chExt cx="25459870" cy="16937130"/>
          </a:xfrm>
        </p:grpSpPr>
        <p:sp>
          <p:nvSpPr>
            <p:cNvPr name="Freeform 3" id="3"/>
            <p:cNvSpPr/>
            <p:nvPr/>
          </p:nvSpPr>
          <p:spPr>
            <a:xfrm flipH="false" flipV="false" rot="1043786">
              <a:off x="1707774" y="1718997"/>
              <a:ext cx="13564249" cy="13499136"/>
            </a:xfrm>
            <a:custGeom>
              <a:avLst/>
              <a:gdLst/>
              <a:ahLst/>
              <a:cxnLst/>
              <a:rect r="r" b="b" t="t" l="l"/>
              <a:pathLst>
                <a:path h="13499136" w="13564249">
                  <a:moveTo>
                    <a:pt x="0" y="0"/>
                  </a:moveTo>
                  <a:lnTo>
                    <a:pt x="13564249" y="0"/>
                  </a:lnTo>
                  <a:lnTo>
                    <a:pt x="13564249" y="13499136"/>
                  </a:lnTo>
                  <a:lnTo>
                    <a:pt x="0" y="13499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31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4" id="4"/>
            <p:cNvGrpSpPr/>
            <p:nvPr/>
          </p:nvGrpSpPr>
          <p:grpSpPr>
            <a:xfrm rot="0">
              <a:off x="5321988" y="6436802"/>
              <a:ext cx="11312019" cy="8054189"/>
              <a:chOff x="0" y="0"/>
              <a:chExt cx="1503737" cy="107066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03737" cy="1070665"/>
              </a:xfrm>
              <a:custGeom>
                <a:avLst/>
                <a:gdLst/>
                <a:ahLst/>
                <a:cxnLst/>
                <a:rect r="r" b="b" t="t" l="l"/>
                <a:pathLst>
                  <a:path h="1070665" w="1503737">
                    <a:moveTo>
                      <a:pt x="1343717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910645"/>
                    </a:lnTo>
                    <a:lnTo>
                      <a:pt x="160020" y="1070665"/>
                    </a:lnTo>
                    <a:lnTo>
                      <a:pt x="1343717" y="1070665"/>
                    </a:lnTo>
                    <a:lnTo>
                      <a:pt x="1503737" y="910645"/>
                    </a:lnTo>
                    <a:lnTo>
                      <a:pt x="1503737" y="160020"/>
                    </a:lnTo>
                    <a:lnTo>
                      <a:pt x="1343717" y="0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63500" y="34925"/>
                <a:ext cx="1376737" cy="9722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0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380101" y="6436802"/>
              <a:ext cx="11079768" cy="8054189"/>
              <a:chOff x="0" y="0"/>
              <a:chExt cx="1472864" cy="107066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472864" cy="1070665"/>
              </a:xfrm>
              <a:custGeom>
                <a:avLst/>
                <a:gdLst/>
                <a:ahLst/>
                <a:cxnLst/>
                <a:rect r="r" b="b" t="t" l="l"/>
                <a:pathLst>
                  <a:path h="1070665" w="1472864">
                    <a:moveTo>
                      <a:pt x="1312844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910645"/>
                    </a:lnTo>
                    <a:lnTo>
                      <a:pt x="160020" y="1070665"/>
                    </a:lnTo>
                    <a:lnTo>
                      <a:pt x="1312844" y="1070665"/>
                    </a:lnTo>
                    <a:lnTo>
                      <a:pt x="1472864" y="910645"/>
                    </a:lnTo>
                    <a:lnTo>
                      <a:pt x="1472864" y="160020"/>
                    </a:lnTo>
                    <a:lnTo>
                      <a:pt x="1312844" y="0"/>
                    </a:lnTo>
                    <a:close/>
                  </a:path>
                </a:pathLst>
              </a:custGeom>
              <a:solidFill>
                <a:srgbClr val="8ED7E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63500" y="34925"/>
                <a:ext cx="1345864" cy="9722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26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2291022" y="6427093"/>
              <a:ext cx="6303767" cy="8073608"/>
              <a:chOff x="0" y="0"/>
              <a:chExt cx="812800" cy="104100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1041001"/>
              </a:xfrm>
              <a:custGeom>
                <a:avLst/>
                <a:gdLst/>
                <a:ahLst/>
                <a:cxnLst/>
                <a:rect r="r" b="b" t="t" l="l"/>
                <a:pathLst>
                  <a:path h="1041001" w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802876"/>
                    </a:lnTo>
                    <a:lnTo>
                      <a:pt x="574675" y="1041001"/>
                    </a:lnTo>
                    <a:lnTo>
                      <a:pt x="238125" y="1041001"/>
                    </a:lnTo>
                    <a:lnTo>
                      <a:pt x="0" y="802876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FEFBF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63500" y="-98425"/>
                <a:ext cx="685800" cy="10759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019"/>
                  </a:lnSpc>
                </a:pPr>
                <a:r>
                  <a:rPr lang="en-US" b="true" sz="5399">
                    <a:solidFill>
                      <a:srgbClr val="000000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Motivation</a:t>
                </a: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5321988" y="7546072"/>
              <a:ext cx="6930934" cy="5711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Save lives thr</a:t>
              </a: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ough quick access to blood donors.</a:t>
              </a:r>
            </a:p>
            <a:p>
              <a:pPr algn="l" marL="647700" indent="-323850" lvl="1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Bridge the communication gap between donors and recipients.</a:t>
              </a:r>
            </a:p>
            <a:p>
              <a:pPr algn="l" marL="647700" indent="-323850" lvl="1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Create awareness about blood donation.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629228" y="7546072"/>
              <a:ext cx="6635935" cy="5711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Create a </a:t>
              </a: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user-friendly platform for blood donation.</a:t>
              </a:r>
            </a:p>
            <a:p>
              <a:pPr algn="l" marL="647700" indent="-323850" lvl="1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Promote social responsibility.</a:t>
              </a:r>
            </a:p>
            <a:p>
              <a:pPr algn="l" marL="647700" indent="-323850" lvl="1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Modernize the blood donation process through technology.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12920" y="587831"/>
            <a:ext cx="826216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Aim and Objectives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8412404">
            <a:off x="13070155" y="-1237995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874100" y="8027211"/>
            <a:ext cx="7033162" cy="1473551"/>
          </a:xfrm>
          <a:custGeom>
            <a:avLst/>
            <a:gdLst/>
            <a:ahLst/>
            <a:cxnLst/>
            <a:rect r="r" b="b" t="t" l="l"/>
            <a:pathLst>
              <a:path h="1473551" w="7033162">
                <a:moveTo>
                  <a:pt x="0" y="0"/>
                </a:moveTo>
                <a:lnTo>
                  <a:pt x="7033161" y="0"/>
                </a:lnTo>
                <a:lnTo>
                  <a:pt x="7033161" y="1473551"/>
                </a:lnTo>
                <a:lnTo>
                  <a:pt x="0" y="14735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-3280" t="-20861" r="0" b="-208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9308143" y="8027211"/>
            <a:ext cx="7130515" cy="1473551"/>
          </a:xfrm>
          <a:custGeom>
            <a:avLst/>
            <a:gdLst/>
            <a:ahLst/>
            <a:cxnLst/>
            <a:rect r="r" b="b" t="t" l="l"/>
            <a:pathLst>
              <a:path h="1473551" w="7130515">
                <a:moveTo>
                  <a:pt x="0" y="0"/>
                </a:moveTo>
                <a:lnTo>
                  <a:pt x="7130515" y="0"/>
                </a:lnTo>
                <a:lnTo>
                  <a:pt x="7130515" y="1473551"/>
                </a:lnTo>
                <a:lnTo>
                  <a:pt x="0" y="14735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-19560" r="0" b="-1956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49342" y="2592042"/>
            <a:ext cx="14589315" cy="6381495"/>
            <a:chOff x="0" y="0"/>
            <a:chExt cx="19452421" cy="8508660"/>
          </a:xfrm>
        </p:grpSpPr>
        <p:grpSp>
          <p:nvGrpSpPr>
            <p:cNvPr name="Group 7" id="7"/>
            <p:cNvGrpSpPr/>
            <p:nvPr/>
          </p:nvGrpSpPr>
          <p:grpSpPr>
            <a:xfrm rot="5400000">
              <a:off x="638604" y="-360090"/>
              <a:ext cx="8230145" cy="9507353"/>
              <a:chOff x="0" y="0"/>
              <a:chExt cx="4168418" cy="481530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68418" cy="4815301"/>
              </a:xfrm>
              <a:custGeom>
                <a:avLst/>
                <a:gdLst/>
                <a:ahLst/>
                <a:cxnLst/>
                <a:rect r="r" b="b" t="t" l="l"/>
                <a:pathLst>
                  <a:path h="4815301" w="4168418">
                    <a:moveTo>
                      <a:pt x="38881" y="0"/>
                    </a:moveTo>
                    <a:lnTo>
                      <a:pt x="4129537" y="0"/>
                    </a:lnTo>
                    <a:cubicBezTo>
                      <a:pt x="4151011" y="0"/>
                      <a:pt x="4168418" y="17408"/>
                      <a:pt x="4168418" y="38881"/>
                    </a:cubicBezTo>
                    <a:lnTo>
                      <a:pt x="4168418" y="4776419"/>
                    </a:lnTo>
                    <a:cubicBezTo>
                      <a:pt x="4168418" y="4797893"/>
                      <a:pt x="4151011" y="4815301"/>
                      <a:pt x="4129537" y="4815301"/>
                    </a:cubicBezTo>
                    <a:lnTo>
                      <a:pt x="38881" y="4815301"/>
                    </a:lnTo>
                    <a:cubicBezTo>
                      <a:pt x="17408" y="4815301"/>
                      <a:pt x="0" y="4797893"/>
                      <a:pt x="0" y="4776419"/>
                    </a:cubicBezTo>
                    <a:lnTo>
                      <a:pt x="0" y="38881"/>
                    </a:lnTo>
                    <a:cubicBezTo>
                      <a:pt x="0" y="17408"/>
                      <a:pt x="17408" y="0"/>
                      <a:pt x="388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rnd">
                <a:solidFill>
                  <a:srgbClr val="E9C7C6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168418" cy="48534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946476" y="0"/>
              <a:ext cx="5731220" cy="1344232"/>
            </a:xfrm>
            <a:custGeom>
              <a:avLst/>
              <a:gdLst/>
              <a:ahLst/>
              <a:cxnLst/>
              <a:rect r="r" b="b" t="t" l="l"/>
              <a:pathLst>
                <a:path h="1344232" w="5731220">
                  <a:moveTo>
                    <a:pt x="0" y="0"/>
                  </a:moveTo>
                  <a:lnTo>
                    <a:pt x="5731221" y="0"/>
                  </a:lnTo>
                  <a:lnTo>
                    <a:pt x="5731221" y="1344232"/>
                  </a:lnTo>
                  <a:lnTo>
                    <a:pt x="0" y="1344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80975" y="3132932"/>
              <a:ext cx="8745403" cy="2435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65"/>
                </a:lnSpc>
                <a:spcBef>
                  <a:spcPct val="0"/>
                </a:spcBef>
              </a:pPr>
              <a:r>
                <a:rPr lang="en-US" sz="2785">
                  <a:solidFill>
                    <a:srgbClr val="3434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develop a comprehensive web-based blood bank management system that efficiently connects blood donors with recipients.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839999" y="304256"/>
              <a:ext cx="3944175" cy="659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3"/>
                </a:lnSpc>
                <a:spcBef>
                  <a:spcPct val="0"/>
                </a:spcBef>
              </a:pPr>
              <a:r>
                <a:rPr lang="en-US" b="true" sz="2877">
                  <a:solidFill>
                    <a:srgbClr val="343432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PRIMARY AIM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5400000">
              <a:off x="10583671" y="-360090"/>
              <a:ext cx="8230145" cy="9507353"/>
              <a:chOff x="0" y="0"/>
              <a:chExt cx="4168418" cy="481530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168418" cy="4815301"/>
              </a:xfrm>
              <a:custGeom>
                <a:avLst/>
                <a:gdLst/>
                <a:ahLst/>
                <a:cxnLst/>
                <a:rect r="r" b="b" t="t" l="l"/>
                <a:pathLst>
                  <a:path h="4815301" w="4168418">
                    <a:moveTo>
                      <a:pt x="38881" y="0"/>
                    </a:moveTo>
                    <a:lnTo>
                      <a:pt x="4129537" y="0"/>
                    </a:lnTo>
                    <a:cubicBezTo>
                      <a:pt x="4151011" y="0"/>
                      <a:pt x="4168418" y="17408"/>
                      <a:pt x="4168418" y="38881"/>
                    </a:cubicBezTo>
                    <a:lnTo>
                      <a:pt x="4168418" y="4776419"/>
                    </a:lnTo>
                    <a:cubicBezTo>
                      <a:pt x="4168418" y="4797893"/>
                      <a:pt x="4151011" y="4815301"/>
                      <a:pt x="4129537" y="4815301"/>
                    </a:cubicBezTo>
                    <a:lnTo>
                      <a:pt x="38881" y="4815301"/>
                    </a:lnTo>
                    <a:cubicBezTo>
                      <a:pt x="17408" y="4815301"/>
                      <a:pt x="0" y="4797893"/>
                      <a:pt x="0" y="4776419"/>
                    </a:cubicBezTo>
                    <a:lnTo>
                      <a:pt x="0" y="38881"/>
                    </a:lnTo>
                    <a:cubicBezTo>
                      <a:pt x="0" y="17408"/>
                      <a:pt x="17408" y="0"/>
                      <a:pt x="388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rnd">
                <a:solidFill>
                  <a:srgbClr val="8ED7E8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4168418" cy="48534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1833134" y="18637"/>
              <a:ext cx="5731220" cy="1344232"/>
            </a:xfrm>
            <a:custGeom>
              <a:avLst/>
              <a:gdLst/>
              <a:ahLst/>
              <a:cxnLst/>
              <a:rect r="r" b="b" t="t" l="l"/>
              <a:pathLst>
                <a:path h="1344232" w="5731220">
                  <a:moveTo>
                    <a:pt x="0" y="0"/>
                  </a:moveTo>
                  <a:lnTo>
                    <a:pt x="5731220" y="0"/>
                  </a:lnTo>
                  <a:lnTo>
                    <a:pt x="5731220" y="1344232"/>
                  </a:lnTo>
                  <a:lnTo>
                    <a:pt x="0" y="1344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0290447" y="1426887"/>
              <a:ext cx="8816594" cy="6613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1483" indent="-300742" lvl="1">
                <a:lnSpc>
                  <a:spcPts val="3565"/>
                </a:lnSpc>
                <a:buFont typeface="Arial"/>
                <a:buChar char="•"/>
              </a:pPr>
              <a:r>
                <a:rPr lang="en-US" sz="2785">
                  <a:solidFill>
                    <a:srgbClr val="3434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Create a user-friendly donor registration system.</a:t>
              </a:r>
            </a:p>
            <a:p>
              <a:pPr algn="l" marL="601483" indent="-300742" lvl="1">
                <a:lnSpc>
                  <a:spcPts val="3565"/>
                </a:lnSpc>
                <a:buFont typeface="Arial"/>
                <a:buChar char="•"/>
              </a:pPr>
              <a:r>
                <a:rPr lang="en-US" sz="2785">
                  <a:solidFill>
                    <a:srgbClr val="3434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 efficient donor search functionality.</a:t>
              </a:r>
            </a:p>
            <a:p>
              <a:pPr algn="l" marL="601483" indent="-300742" lvl="1">
                <a:lnSpc>
                  <a:spcPts val="3565"/>
                </a:lnSpc>
                <a:buFont typeface="Arial"/>
                <a:buChar char="•"/>
              </a:pPr>
              <a:r>
                <a:rPr lang="en-US" sz="2785">
                  <a:solidFill>
                    <a:srgbClr val="3434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Develop a responsive web interface.</a:t>
              </a:r>
            </a:p>
            <a:p>
              <a:pPr algn="l" marL="601483" indent="-300742" lvl="1">
                <a:lnSpc>
                  <a:spcPts val="3565"/>
                </a:lnSpc>
                <a:buFont typeface="Arial"/>
                <a:buChar char="•"/>
              </a:pPr>
              <a:r>
                <a:rPr lang="en-US" sz="2785">
                  <a:solidFill>
                    <a:srgbClr val="3434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Establish a secure database for donor information.</a:t>
              </a:r>
            </a:p>
            <a:p>
              <a:pPr algn="l" marL="601483" indent="-300742" lvl="1">
                <a:lnSpc>
                  <a:spcPts val="3565"/>
                </a:lnSpc>
                <a:buFont typeface="Arial"/>
                <a:buChar char="•"/>
              </a:pPr>
              <a:r>
                <a:rPr lang="en-US" sz="2785">
                  <a:solidFill>
                    <a:srgbClr val="3434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Provide educational content about blood donation.</a:t>
              </a:r>
            </a:p>
            <a:p>
              <a:pPr algn="l" marL="601483" indent="-300742" lvl="1">
                <a:lnSpc>
                  <a:spcPts val="356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85">
                  <a:solidFill>
                    <a:srgbClr val="3434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Enable quick access to donor information in emergencies.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797847" y="322893"/>
              <a:ext cx="3801793" cy="659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3"/>
                </a:lnSpc>
                <a:spcBef>
                  <a:spcPct val="0"/>
                </a:spcBef>
              </a:pPr>
              <a:r>
                <a:rPr lang="en-US" b="true" sz="2877">
                  <a:solidFill>
                    <a:srgbClr val="343432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OBJECTIVES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538" y="1588314"/>
            <a:ext cx="16842923" cy="8044637"/>
            <a:chOff x="0" y="0"/>
            <a:chExt cx="22457231" cy="10726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18080" y="0"/>
              <a:ext cx="21922005" cy="8412569"/>
            </a:xfrm>
            <a:custGeom>
              <a:avLst/>
              <a:gdLst/>
              <a:ahLst/>
              <a:cxnLst/>
              <a:rect r="r" b="b" t="t" l="l"/>
              <a:pathLst>
                <a:path h="8412569" w="21922005">
                  <a:moveTo>
                    <a:pt x="0" y="0"/>
                  </a:moveTo>
                  <a:lnTo>
                    <a:pt x="21922004" y="0"/>
                  </a:lnTo>
                  <a:lnTo>
                    <a:pt x="21922004" y="8412569"/>
                  </a:lnTo>
                  <a:lnTo>
                    <a:pt x="0" y="8412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557194" y="1038205"/>
              <a:ext cx="7300883" cy="7300883"/>
            </a:xfrm>
            <a:custGeom>
              <a:avLst/>
              <a:gdLst/>
              <a:ahLst/>
              <a:cxnLst/>
              <a:rect r="r" b="b" t="t" l="l"/>
              <a:pathLst>
                <a:path h="7300883" w="7300883">
                  <a:moveTo>
                    <a:pt x="0" y="0"/>
                  </a:moveTo>
                  <a:lnTo>
                    <a:pt x="7300883" y="0"/>
                  </a:lnTo>
                  <a:lnTo>
                    <a:pt x="7300883" y="7300883"/>
                  </a:lnTo>
                  <a:lnTo>
                    <a:pt x="0" y="7300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8536853" y="2017863"/>
              <a:ext cx="5341567" cy="534156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EBEB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4367543" y="3210570"/>
              <a:ext cx="605911" cy="60591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E9C7C6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2675492" y="1197432"/>
              <a:ext cx="605911" cy="60591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9FC3D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2669854" y="7579069"/>
              <a:ext cx="605911" cy="60591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E9C7C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7442854" y="3234924"/>
              <a:ext cx="605911" cy="60591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8ED7E8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7442854" y="5664718"/>
              <a:ext cx="605911" cy="60591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E9C7C6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663479" y="68127"/>
              <a:ext cx="6878886" cy="2121067"/>
              <a:chOff x="0" y="0"/>
              <a:chExt cx="1467458" cy="45248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467458" cy="452483"/>
              </a:xfrm>
              <a:custGeom>
                <a:avLst/>
                <a:gdLst/>
                <a:ahLst/>
                <a:cxnLst/>
                <a:rect r="r" b="b" t="t" l="l"/>
                <a:pathLst>
                  <a:path h="452483" w="1467458">
                    <a:moveTo>
                      <a:pt x="1264258" y="0"/>
                    </a:moveTo>
                    <a:cubicBezTo>
                      <a:pt x="1376482" y="0"/>
                      <a:pt x="1467458" y="101292"/>
                      <a:pt x="1467458" y="226241"/>
                    </a:cubicBezTo>
                    <a:cubicBezTo>
                      <a:pt x="1467458" y="351191"/>
                      <a:pt x="1376482" y="452483"/>
                      <a:pt x="1264258" y="452483"/>
                    </a:cubicBezTo>
                    <a:lnTo>
                      <a:pt x="203200" y="452483"/>
                    </a:lnTo>
                    <a:cubicBezTo>
                      <a:pt x="90976" y="452483"/>
                      <a:pt x="0" y="351191"/>
                      <a:pt x="0" y="226241"/>
                    </a:cubicBezTo>
                    <a:cubicBezTo>
                      <a:pt x="0" y="10129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E9C7C6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467458" cy="490583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10800000">
              <a:off x="7296826" y="460799"/>
              <a:ext cx="1609774" cy="1387776"/>
              <a:chOff x="0" y="0"/>
              <a:chExt cx="1290485" cy="111252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290485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1290485">
                    <a:moveTo>
                      <a:pt x="738035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38035" y="1113790"/>
                    </a:lnTo>
                    <a:lnTo>
                      <a:pt x="1290485" y="558800"/>
                    </a:lnTo>
                    <a:lnTo>
                      <a:pt x="738035" y="0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9119245" y="1219463"/>
              <a:ext cx="605911" cy="605911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w="66675" cap="sq">
                <a:solidFill>
                  <a:srgbClr val="E9C7C6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9119245" y="7543360"/>
              <a:ext cx="605911" cy="60591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8ED7E8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4367543" y="5664718"/>
              <a:ext cx="605911" cy="60591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8ED7E8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2485090"/>
              <a:ext cx="6878886" cy="2121067"/>
              <a:chOff x="0" y="0"/>
              <a:chExt cx="1467458" cy="452483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467458" cy="452483"/>
              </a:xfrm>
              <a:custGeom>
                <a:avLst/>
                <a:gdLst/>
                <a:ahLst/>
                <a:cxnLst/>
                <a:rect r="r" b="b" t="t" l="l"/>
                <a:pathLst>
                  <a:path h="452483" w="1467458">
                    <a:moveTo>
                      <a:pt x="1264258" y="0"/>
                    </a:moveTo>
                    <a:cubicBezTo>
                      <a:pt x="1376482" y="0"/>
                      <a:pt x="1467458" y="101292"/>
                      <a:pt x="1467458" y="226241"/>
                    </a:cubicBezTo>
                    <a:cubicBezTo>
                      <a:pt x="1467458" y="351191"/>
                      <a:pt x="1376482" y="452483"/>
                      <a:pt x="1264258" y="452483"/>
                    </a:cubicBezTo>
                    <a:lnTo>
                      <a:pt x="203200" y="452483"/>
                    </a:lnTo>
                    <a:cubicBezTo>
                      <a:pt x="90976" y="452483"/>
                      <a:pt x="0" y="351191"/>
                      <a:pt x="0" y="226241"/>
                    </a:cubicBezTo>
                    <a:cubicBezTo>
                      <a:pt x="0" y="10129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8ED7E8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1467458" cy="490583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-10800000">
              <a:off x="5633347" y="2877762"/>
              <a:ext cx="1609774" cy="1387776"/>
              <a:chOff x="0" y="0"/>
              <a:chExt cx="1290485" cy="111252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290485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1290485">
                    <a:moveTo>
                      <a:pt x="738035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38035" y="1113790"/>
                    </a:lnTo>
                    <a:lnTo>
                      <a:pt x="1290485" y="558800"/>
                    </a:lnTo>
                    <a:lnTo>
                      <a:pt x="738035" y="0"/>
                    </a:lnTo>
                    <a:close/>
                  </a:path>
                </a:pathLst>
              </a:custGeom>
              <a:solidFill>
                <a:srgbClr val="8ED7E8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4907140"/>
              <a:ext cx="6878886" cy="2121067"/>
              <a:chOff x="0" y="0"/>
              <a:chExt cx="1467458" cy="452483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467458" cy="452483"/>
              </a:xfrm>
              <a:custGeom>
                <a:avLst/>
                <a:gdLst/>
                <a:ahLst/>
                <a:cxnLst/>
                <a:rect r="r" b="b" t="t" l="l"/>
                <a:pathLst>
                  <a:path h="452483" w="1467458">
                    <a:moveTo>
                      <a:pt x="1264258" y="0"/>
                    </a:moveTo>
                    <a:cubicBezTo>
                      <a:pt x="1376482" y="0"/>
                      <a:pt x="1467458" y="101292"/>
                      <a:pt x="1467458" y="226241"/>
                    </a:cubicBezTo>
                    <a:cubicBezTo>
                      <a:pt x="1467458" y="351191"/>
                      <a:pt x="1376482" y="452483"/>
                      <a:pt x="1264258" y="452483"/>
                    </a:cubicBezTo>
                    <a:lnTo>
                      <a:pt x="203200" y="452483"/>
                    </a:lnTo>
                    <a:cubicBezTo>
                      <a:pt x="90976" y="452483"/>
                      <a:pt x="0" y="351191"/>
                      <a:pt x="0" y="226241"/>
                    </a:cubicBezTo>
                    <a:cubicBezTo>
                      <a:pt x="0" y="10129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E9C7C6"/>
                </a:soli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38100"/>
                <a:ext cx="1467458" cy="490583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-10800000">
              <a:off x="5633347" y="5299812"/>
              <a:ext cx="1609774" cy="1387776"/>
              <a:chOff x="0" y="0"/>
              <a:chExt cx="1290485" cy="111252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290485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1290485">
                    <a:moveTo>
                      <a:pt x="738035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38035" y="1113790"/>
                    </a:lnTo>
                    <a:lnTo>
                      <a:pt x="1290485" y="558800"/>
                    </a:lnTo>
                    <a:lnTo>
                      <a:pt x="738035" y="0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1845596" y="7324103"/>
              <a:ext cx="6878886" cy="2121067"/>
              <a:chOff x="0" y="0"/>
              <a:chExt cx="1467458" cy="452483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467458" cy="452483"/>
              </a:xfrm>
              <a:custGeom>
                <a:avLst/>
                <a:gdLst/>
                <a:ahLst/>
                <a:cxnLst/>
                <a:rect r="r" b="b" t="t" l="l"/>
                <a:pathLst>
                  <a:path h="452483" w="1467458">
                    <a:moveTo>
                      <a:pt x="1264258" y="0"/>
                    </a:moveTo>
                    <a:cubicBezTo>
                      <a:pt x="1376482" y="0"/>
                      <a:pt x="1467458" y="101292"/>
                      <a:pt x="1467458" y="226241"/>
                    </a:cubicBezTo>
                    <a:cubicBezTo>
                      <a:pt x="1467458" y="351191"/>
                      <a:pt x="1376482" y="452483"/>
                      <a:pt x="1264258" y="452483"/>
                    </a:cubicBezTo>
                    <a:lnTo>
                      <a:pt x="203200" y="452483"/>
                    </a:lnTo>
                    <a:cubicBezTo>
                      <a:pt x="90976" y="452483"/>
                      <a:pt x="0" y="351191"/>
                      <a:pt x="0" y="226241"/>
                    </a:cubicBezTo>
                    <a:cubicBezTo>
                      <a:pt x="0" y="10129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8ED7E8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38100"/>
                <a:ext cx="1467458" cy="490583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-10800000">
              <a:off x="7478943" y="7716775"/>
              <a:ext cx="1609774" cy="1387776"/>
              <a:chOff x="0" y="0"/>
              <a:chExt cx="1290485" cy="111252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290485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1290485">
                    <a:moveTo>
                      <a:pt x="738035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38035" y="1113790"/>
                    </a:lnTo>
                    <a:lnTo>
                      <a:pt x="1290485" y="558800"/>
                    </a:lnTo>
                    <a:lnTo>
                      <a:pt x="738035" y="0"/>
                    </a:lnTo>
                    <a:close/>
                  </a:path>
                </a:pathLst>
              </a:custGeom>
              <a:solidFill>
                <a:srgbClr val="8ED7E8"/>
              </a:solidFill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13899159" y="68127"/>
              <a:ext cx="6878886" cy="2121067"/>
              <a:chOff x="0" y="0"/>
              <a:chExt cx="1467458" cy="452483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467458" cy="452483"/>
              </a:xfrm>
              <a:custGeom>
                <a:avLst/>
                <a:gdLst/>
                <a:ahLst/>
                <a:cxnLst/>
                <a:rect r="r" b="b" t="t" l="l"/>
                <a:pathLst>
                  <a:path h="452483" w="1467458">
                    <a:moveTo>
                      <a:pt x="1264258" y="0"/>
                    </a:moveTo>
                    <a:cubicBezTo>
                      <a:pt x="1376482" y="0"/>
                      <a:pt x="1467458" y="101292"/>
                      <a:pt x="1467458" y="226241"/>
                    </a:cubicBezTo>
                    <a:cubicBezTo>
                      <a:pt x="1467458" y="351191"/>
                      <a:pt x="1376482" y="452483"/>
                      <a:pt x="1264258" y="452483"/>
                    </a:cubicBezTo>
                    <a:lnTo>
                      <a:pt x="203200" y="452483"/>
                    </a:lnTo>
                    <a:cubicBezTo>
                      <a:pt x="90976" y="452483"/>
                      <a:pt x="0" y="351191"/>
                      <a:pt x="0" y="226241"/>
                    </a:cubicBezTo>
                    <a:cubicBezTo>
                      <a:pt x="0" y="10129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8ED7E8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38100"/>
                <a:ext cx="1467458" cy="490583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3500109" y="460799"/>
              <a:ext cx="1609774" cy="1387776"/>
              <a:chOff x="0" y="0"/>
              <a:chExt cx="1290485" cy="111252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290485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1290485">
                    <a:moveTo>
                      <a:pt x="738035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38035" y="1113790"/>
                    </a:lnTo>
                    <a:lnTo>
                      <a:pt x="1290485" y="558800"/>
                    </a:lnTo>
                    <a:lnTo>
                      <a:pt x="738035" y="0"/>
                    </a:lnTo>
                    <a:close/>
                  </a:path>
                </a:pathLst>
              </a:custGeom>
              <a:solidFill>
                <a:srgbClr val="8ED7E8"/>
              </a:solidFill>
            </p:spPr>
          </p:sp>
        </p:grpSp>
        <p:grpSp>
          <p:nvGrpSpPr>
            <p:cNvPr name="Group 57" id="57"/>
            <p:cNvGrpSpPr/>
            <p:nvPr/>
          </p:nvGrpSpPr>
          <p:grpSpPr>
            <a:xfrm rot="0">
              <a:off x="15566681" y="2511116"/>
              <a:ext cx="6878886" cy="2121067"/>
              <a:chOff x="0" y="0"/>
              <a:chExt cx="1467458" cy="452483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467458" cy="452483"/>
              </a:xfrm>
              <a:custGeom>
                <a:avLst/>
                <a:gdLst/>
                <a:ahLst/>
                <a:cxnLst/>
                <a:rect r="r" b="b" t="t" l="l"/>
                <a:pathLst>
                  <a:path h="452483" w="1467458">
                    <a:moveTo>
                      <a:pt x="1264258" y="0"/>
                    </a:moveTo>
                    <a:cubicBezTo>
                      <a:pt x="1376482" y="0"/>
                      <a:pt x="1467458" y="101292"/>
                      <a:pt x="1467458" y="226241"/>
                    </a:cubicBezTo>
                    <a:cubicBezTo>
                      <a:pt x="1467458" y="351191"/>
                      <a:pt x="1376482" y="452483"/>
                      <a:pt x="1264258" y="452483"/>
                    </a:cubicBezTo>
                    <a:lnTo>
                      <a:pt x="203200" y="452483"/>
                    </a:lnTo>
                    <a:cubicBezTo>
                      <a:pt x="90976" y="452483"/>
                      <a:pt x="0" y="351191"/>
                      <a:pt x="0" y="226241"/>
                    </a:cubicBezTo>
                    <a:cubicBezTo>
                      <a:pt x="0" y="10129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E9C7C6"/>
                </a:solidFill>
                <a:prstDash val="solid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38100"/>
                <a:ext cx="1467458" cy="490583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5167630" y="2903789"/>
              <a:ext cx="1609774" cy="1387776"/>
              <a:chOff x="0" y="0"/>
              <a:chExt cx="1290485" cy="111252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290485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1290485">
                    <a:moveTo>
                      <a:pt x="738035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38035" y="1113790"/>
                    </a:lnTo>
                    <a:lnTo>
                      <a:pt x="1290485" y="558800"/>
                    </a:lnTo>
                    <a:lnTo>
                      <a:pt x="738035" y="0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</p:grpSp>
        <p:grpSp>
          <p:nvGrpSpPr>
            <p:cNvPr name="Group 62" id="62"/>
            <p:cNvGrpSpPr/>
            <p:nvPr/>
          </p:nvGrpSpPr>
          <p:grpSpPr>
            <a:xfrm rot="0">
              <a:off x="15578345" y="4953810"/>
              <a:ext cx="6878886" cy="2121067"/>
              <a:chOff x="0" y="0"/>
              <a:chExt cx="1467458" cy="452483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467458" cy="452483"/>
              </a:xfrm>
              <a:custGeom>
                <a:avLst/>
                <a:gdLst/>
                <a:ahLst/>
                <a:cxnLst/>
                <a:rect r="r" b="b" t="t" l="l"/>
                <a:pathLst>
                  <a:path h="452483" w="1467458">
                    <a:moveTo>
                      <a:pt x="1264258" y="0"/>
                    </a:moveTo>
                    <a:cubicBezTo>
                      <a:pt x="1376482" y="0"/>
                      <a:pt x="1467458" y="101292"/>
                      <a:pt x="1467458" y="226241"/>
                    </a:cubicBezTo>
                    <a:cubicBezTo>
                      <a:pt x="1467458" y="351191"/>
                      <a:pt x="1376482" y="452483"/>
                      <a:pt x="1264258" y="452483"/>
                    </a:cubicBezTo>
                    <a:lnTo>
                      <a:pt x="203200" y="452483"/>
                    </a:lnTo>
                    <a:cubicBezTo>
                      <a:pt x="90976" y="452483"/>
                      <a:pt x="0" y="351191"/>
                      <a:pt x="0" y="226241"/>
                    </a:cubicBezTo>
                    <a:cubicBezTo>
                      <a:pt x="0" y="10129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8ED7E8"/>
                </a:solidFill>
                <a:prstDash val="solid"/>
                <a:miter/>
              </a:ln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38100"/>
                <a:ext cx="1467458" cy="490583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5179295" y="5346482"/>
              <a:ext cx="1609774" cy="1387776"/>
              <a:chOff x="0" y="0"/>
              <a:chExt cx="1290485" cy="111252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290485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1290485">
                    <a:moveTo>
                      <a:pt x="738035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38035" y="1113790"/>
                    </a:lnTo>
                    <a:lnTo>
                      <a:pt x="1290485" y="558800"/>
                    </a:lnTo>
                    <a:lnTo>
                      <a:pt x="738035" y="0"/>
                    </a:lnTo>
                    <a:close/>
                  </a:path>
                </a:pathLst>
              </a:custGeom>
              <a:solidFill>
                <a:srgbClr val="8ED7E8"/>
              </a:solidFill>
            </p:spPr>
          </p:sp>
        </p:grpSp>
        <p:grpSp>
          <p:nvGrpSpPr>
            <p:cNvPr name="Group 67" id="67"/>
            <p:cNvGrpSpPr/>
            <p:nvPr/>
          </p:nvGrpSpPr>
          <p:grpSpPr>
            <a:xfrm rot="0">
              <a:off x="13957847" y="7359430"/>
              <a:ext cx="6878886" cy="2121067"/>
              <a:chOff x="0" y="0"/>
              <a:chExt cx="1467458" cy="45248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467458" cy="452483"/>
              </a:xfrm>
              <a:custGeom>
                <a:avLst/>
                <a:gdLst/>
                <a:ahLst/>
                <a:cxnLst/>
                <a:rect r="r" b="b" t="t" l="l"/>
                <a:pathLst>
                  <a:path h="452483" w="1467458">
                    <a:moveTo>
                      <a:pt x="1264258" y="0"/>
                    </a:moveTo>
                    <a:cubicBezTo>
                      <a:pt x="1376482" y="0"/>
                      <a:pt x="1467458" y="101292"/>
                      <a:pt x="1467458" y="226241"/>
                    </a:cubicBezTo>
                    <a:cubicBezTo>
                      <a:pt x="1467458" y="351191"/>
                      <a:pt x="1376482" y="452483"/>
                      <a:pt x="1264258" y="452483"/>
                    </a:cubicBezTo>
                    <a:lnTo>
                      <a:pt x="203200" y="452483"/>
                    </a:lnTo>
                    <a:cubicBezTo>
                      <a:pt x="90976" y="452483"/>
                      <a:pt x="0" y="351191"/>
                      <a:pt x="0" y="226241"/>
                    </a:cubicBezTo>
                    <a:cubicBezTo>
                      <a:pt x="0" y="10129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E9C7C6"/>
                </a:solidFill>
                <a:prstDash val="solid"/>
                <a:miter/>
              </a:ln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38100"/>
                <a:ext cx="1467458" cy="490583"/>
              </a:xfrm>
              <a:prstGeom prst="rect">
                <a:avLst/>
              </a:prstGeom>
            </p:spPr>
            <p:txBody>
              <a:bodyPr anchor="ctr" rtlCol="false" tIns="51460" lIns="51460" bIns="51460" rIns="5146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3558796" y="7752102"/>
              <a:ext cx="1609774" cy="1387776"/>
              <a:chOff x="0" y="0"/>
              <a:chExt cx="1290485" cy="111252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290485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1290485">
                    <a:moveTo>
                      <a:pt x="738035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38035" y="1113790"/>
                    </a:lnTo>
                    <a:lnTo>
                      <a:pt x="1290485" y="558800"/>
                    </a:lnTo>
                    <a:lnTo>
                      <a:pt x="738035" y="0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</p:grpSp>
        <p:sp>
          <p:nvSpPr>
            <p:cNvPr name="TextBox 72" id="72"/>
            <p:cNvSpPr txBox="true"/>
            <p:nvPr/>
          </p:nvSpPr>
          <p:spPr>
            <a:xfrm rot="0">
              <a:off x="2887010" y="441165"/>
              <a:ext cx="4607147" cy="1331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8"/>
                </a:lnSpc>
              </a:pPr>
              <a:r>
                <a:rPr lang="en-US" sz="2820">
                  <a:solidFill>
                    <a:srgbClr val="231F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Manual donor search process.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1223531" y="2858128"/>
              <a:ext cx="4607147" cy="1331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8"/>
                </a:lnSpc>
              </a:pPr>
              <a:r>
                <a:rPr lang="en-US" sz="2820">
                  <a:solidFill>
                    <a:srgbClr val="231F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Limited donor database accessibility.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1223531" y="5280179"/>
              <a:ext cx="4607147" cy="1331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8"/>
                </a:lnSpc>
              </a:pPr>
              <a:r>
                <a:rPr lang="en-US" sz="2820">
                  <a:solidFill>
                    <a:srgbClr val="231F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Time-consuming donor verification.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3069127" y="7697142"/>
              <a:ext cx="4607147" cy="1331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8"/>
                </a:lnSpc>
              </a:pPr>
              <a:r>
                <a:rPr lang="en-US" sz="2820">
                  <a:solidFill>
                    <a:srgbClr val="231F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Delayed response in emergencies.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15322950" y="441165"/>
              <a:ext cx="4607147" cy="1331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8"/>
                </a:lnSpc>
              </a:pPr>
              <a:r>
                <a:rPr lang="en-US" sz="2820">
                  <a:solidFill>
                    <a:srgbClr val="231F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Lack of real-time donor information.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16990472" y="2884155"/>
              <a:ext cx="4607147" cy="1331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8"/>
                </a:lnSpc>
              </a:pPr>
              <a:r>
                <a:rPr lang="en-US" sz="2820">
                  <a:solidFill>
                    <a:srgbClr val="231F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Limited geographical reach.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17002136" y="5326848"/>
              <a:ext cx="4607147" cy="1331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8"/>
                </a:lnSpc>
              </a:pPr>
              <a:r>
                <a:rPr lang="en-US" sz="2820">
                  <a:solidFill>
                    <a:srgbClr val="231F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Inefficient record keeping.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15469299" y="7732468"/>
              <a:ext cx="4607147" cy="1331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8"/>
                </a:lnSpc>
              </a:pPr>
              <a:r>
                <a:rPr lang="en-US" sz="2820">
                  <a:solidFill>
                    <a:srgbClr val="231F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 centralized management system.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9295345" y="3617582"/>
              <a:ext cx="3824581" cy="2018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4"/>
                </a:lnSpc>
              </a:pPr>
              <a:r>
                <a:rPr lang="en-US" b="true" sz="4526">
                  <a:solidFill>
                    <a:srgbClr val="231F20"/>
                  </a:solidFill>
                  <a:latin typeface="Times New Roman Ultra-Bold"/>
                  <a:ea typeface="Times New Roman Ultra-Bold"/>
                  <a:cs typeface="Times New Roman Ultra-Bold"/>
                  <a:sym typeface="Times New Roman Ultra-Bold"/>
                </a:rPr>
                <a:t>System Limitations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0">
              <a:off x="7951554" y="712576"/>
              <a:ext cx="300318" cy="849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b="true" sz="354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6288075" y="3129540"/>
              <a:ext cx="300318" cy="849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b="true" sz="354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6288075" y="5551590"/>
              <a:ext cx="300318" cy="849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b="true" sz="354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8133671" y="7968553"/>
              <a:ext cx="300318" cy="849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b="true" sz="354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4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14154836" y="712576"/>
              <a:ext cx="300318" cy="849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b="true" sz="354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5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0">
              <a:off x="15822358" y="3155566"/>
              <a:ext cx="300318" cy="849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b="true" sz="354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6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15834022" y="5598259"/>
              <a:ext cx="300318" cy="849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b="true" sz="354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7</a:t>
              </a:r>
            </a:p>
          </p:txBody>
        </p:sp>
        <p:sp>
          <p:nvSpPr>
            <p:cNvPr name="TextBox 88" id="88"/>
            <p:cNvSpPr txBox="true"/>
            <p:nvPr/>
          </p:nvSpPr>
          <p:spPr>
            <a:xfrm rot="0">
              <a:off x="14213524" y="8003879"/>
              <a:ext cx="300318" cy="849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b="true" sz="3545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8</a:t>
              </a:r>
            </a:p>
          </p:txBody>
        </p:sp>
        <p:sp>
          <p:nvSpPr>
            <p:cNvPr name="TextBox 89" id="89"/>
            <p:cNvSpPr txBox="true"/>
            <p:nvPr/>
          </p:nvSpPr>
          <p:spPr>
            <a:xfrm rot="0">
              <a:off x="10705175" y="10131399"/>
              <a:ext cx="1046881" cy="59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[2]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3961" y="1020081"/>
            <a:ext cx="16380078" cy="8246839"/>
            <a:chOff x="0" y="0"/>
            <a:chExt cx="21840104" cy="10995785"/>
          </a:xfrm>
        </p:grpSpPr>
        <p:sp>
          <p:nvSpPr>
            <p:cNvPr name="AutoShape 4" id="4"/>
            <p:cNvSpPr/>
            <p:nvPr/>
          </p:nvSpPr>
          <p:spPr>
            <a:xfrm flipH="true">
              <a:off x="7513916" y="878811"/>
              <a:ext cx="20383" cy="9238163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71589" y="0"/>
              <a:ext cx="12968515" cy="10995785"/>
            </a:xfrm>
            <a:custGeom>
              <a:avLst/>
              <a:gdLst/>
              <a:ahLst/>
              <a:cxnLst/>
              <a:rect r="r" b="b" t="t" l="l"/>
              <a:pathLst>
                <a:path h="10995785" w="12968515">
                  <a:moveTo>
                    <a:pt x="0" y="0"/>
                  </a:moveTo>
                  <a:lnTo>
                    <a:pt x="12968515" y="0"/>
                  </a:lnTo>
                  <a:lnTo>
                    <a:pt x="12968515" y="10995785"/>
                  </a:lnTo>
                  <a:lnTo>
                    <a:pt x="0" y="1099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073" t="-670" r="0" b="-16512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954843"/>
              <a:ext cx="6176626" cy="2952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  <a:spcBef>
                  <a:spcPct val="0"/>
                </a:spcBef>
              </a:pPr>
              <a:r>
                <a:rPr lang="en-US" b="true" sz="69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System Architecture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DAGVyS6XxZA</dc:identifier>
  <dcterms:modified xsi:type="dcterms:W3CDTF">2011-08-01T06:04:30Z</dcterms:modified>
  <cp:revision>1</cp:revision>
  <dc:title>Blood Bank And Donation</dc:title>
</cp:coreProperties>
</file>